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0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3" d="100"/>
          <a:sy n="63" d="100"/>
        </p:scale>
        <p:origin x="780" y="48"/>
      </p:cViewPr>
      <p:guideLst>
        <p:guide orient="horz" pos="200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1462CB3-FB80-43C3-9E51-986EEC8FF714}" type="datetimeFigureOut">
              <a:rPr lang="en-GB" smtClean="0"/>
              <a:t>21/05/2019</a:t>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3856641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462CB3-FB80-43C3-9E51-986EEC8FF714}" type="datetimeFigureOut">
              <a:rPr lang="en-GB" smtClean="0"/>
              <a:t>21/05/2019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2750666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462CB3-FB80-43C3-9E51-986EEC8FF714}" type="datetimeFigureOut">
              <a:rPr lang="en-GB" smtClean="0"/>
              <a:t>21/05/2019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4232086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462CB3-FB80-43C3-9E51-986EEC8FF714}" type="datetimeFigureOut">
              <a:rPr lang="en-GB" smtClean="0"/>
              <a:t>21/05/2019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CD4DDB-243B-4A98-B0FB-D5D2B2932FFC}"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52994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462CB3-FB80-43C3-9E51-986EEC8FF714}" type="datetimeFigureOut">
              <a:rPr lang="en-GB" smtClean="0"/>
              <a:t>21/05/2019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564167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1462CB3-FB80-43C3-9E51-986EEC8FF714}" type="datetimeFigureOut">
              <a:rPr lang="en-GB" smtClean="0"/>
              <a:t>21/05/2019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22645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1462CB3-FB80-43C3-9E51-986EEC8FF714}" type="datetimeFigureOut">
              <a:rPr lang="en-GB" smtClean="0"/>
              <a:t>21/05/2019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3333313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462CB3-FB80-43C3-9E51-986EEC8FF714}" type="datetimeFigureOut">
              <a:rPr lang="en-GB" smtClean="0"/>
              <a:t>21/05/2019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443981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462CB3-FB80-43C3-9E51-986EEC8FF714}" type="datetimeFigureOut">
              <a:rPr lang="en-GB" smtClean="0"/>
              <a:t>21/05/2019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2145091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462CB3-FB80-43C3-9E51-986EEC8FF714}" type="datetimeFigureOut">
              <a:rPr lang="en-GB" smtClean="0"/>
              <a:t>21/05/2019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500383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462CB3-FB80-43C3-9E51-986EEC8FF714}" type="datetimeFigureOut">
              <a:rPr lang="en-GB" smtClean="0"/>
              <a:t>21/05/2019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2627773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462CB3-FB80-43C3-9E51-986EEC8FF714}" type="datetimeFigureOut">
              <a:rPr lang="en-GB" smtClean="0"/>
              <a:t>21/05/2019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2070327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462CB3-FB80-43C3-9E51-986EEC8FF714}" type="datetimeFigureOut">
              <a:rPr lang="en-GB" smtClean="0"/>
              <a:t>21/05/2019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3919555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1462CB3-FB80-43C3-9E51-986EEC8FF714}" type="datetimeFigureOut">
              <a:rPr lang="en-GB" smtClean="0"/>
              <a:t>21/05/2019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188967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462CB3-FB80-43C3-9E51-986EEC8FF714}" type="datetimeFigureOut">
              <a:rPr lang="en-GB" smtClean="0"/>
              <a:t>21/05/2019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2672370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462CB3-FB80-43C3-9E51-986EEC8FF714}" type="datetimeFigureOut">
              <a:rPr lang="en-GB" smtClean="0"/>
              <a:t>21/05/2019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1693015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462CB3-FB80-43C3-9E51-986EEC8FF714}" type="datetimeFigureOut">
              <a:rPr lang="en-GB" smtClean="0"/>
              <a:t>21/05/2019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CD4DDB-243B-4A98-B0FB-D5D2B2932FFC}" type="slidenum">
              <a:rPr lang="en-GB" smtClean="0"/>
              <a:t>‹#›</a:t>
            </a:fld>
            <a:endParaRPr lang="en-GB"/>
          </a:p>
        </p:txBody>
      </p:sp>
    </p:spTree>
    <p:extLst>
      <p:ext uri="{BB962C8B-B14F-4D97-AF65-F5344CB8AC3E}">
        <p14:creationId xmlns:p14="http://schemas.microsoft.com/office/powerpoint/2010/main" val="1586064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1462CB3-FB80-43C3-9E51-986EEC8FF714}" type="datetimeFigureOut">
              <a:rPr lang="en-GB" smtClean="0"/>
              <a:t>21/05/2019</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BCD4DDB-243B-4A98-B0FB-D5D2B2932FFC}" type="slidenum">
              <a:rPr lang="en-GB" smtClean="0"/>
              <a:t>‹#›</a:t>
            </a:fld>
            <a:endParaRPr lang="en-GB"/>
          </a:p>
        </p:txBody>
      </p:sp>
    </p:spTree>
    <p:extLst>
      <p:ext uri="{BB962C8B-B14F-4D97-AF65-F5344CB8AC3E}">
        <p14:creationId xmlns:p14="http://schemas.microsoft.com/office/powerpoint/2010/main" val="3236094646"/>
      </p:ext>
    </p:extLst>
  </p:cSld>
  <p:clrMap bg1="dk1" tx1="lt1" bg2="dk2" tx2="lt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011BC9-81C7-4B37-B23A-C858E5035980}"/>
              </a:ext>
            </a:extLst>
          </p:cNvPr>
          <p:cNvSpPr/>
          <p:nvPr/>
        </p:nvSpPr>
        <p:spPr>
          <a:xfrm>
            <a:off x="2180441" y="964049"/>
            <a:ext cx="7831118" cy="1538883"/>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Bioinformatics Algorithms</a:t>
            </a:r>
          </a:p>
          <a:p>
            <a:pPr algn="ctr"/>
            <a:r>
              <a:rPr lang="en-US" sz="4000" b="1" i="1" dirty="0">
                <a:ln w="9525">
                  <a:solidFill>
                    <a:schemeClr val="bg1"/>
                  </a:solidFill>
                  <a:prstDash val="solid"/>
                </a:ln>
                <a:effectLst>
                  <a:outerShdw blurRad="12700" dist="38100" dir="2700000" algn="tl" rotWithShape="0">
                    <a:schemeClr val="bg1">
                      <a:lumMod val="50000"/>
                    </a:schemeClr>
                  </a:outerShdw>
                </a:effectLst>
              </a:rPr>
              <a:t>Prof. </a:t>
            </a:r>
            <a:r>
              <a:rPr lang="en-US" sz="4000" b="1" i="1" dirty="0" err="1">
                <a:ln w="9525">
                  <a:solidFill>
                    <a:schemeClr val="bg1"/>
                  </a:solidFill>
                  <a:prstDash val="solid"/>
                </a:ln>
                <a:effectLst>
                  <a:outerShdw blurRad="12700" dist="38100" dir="2700000" algn="tl" rotWithShape="0">
                    <a:schemeClr val="bg1">
                      <a:lumMod val="50000"/>
                    </a:schemeClr>
                  </a:outerShdw>
                </a:effectLst>
              </a:rPr>
              <a:t>Beccuti</a:t>
            </a:r>
            <a:endParaRPr lang="en-US" sz="4000" b="1" i="1" dirty="0">
              <a:ln w="9525">
                <a:solidFill>
                  <a:schemeClr val="bg1"/>
                </a:solidFill>
                <a:prstDash val="solid"/>
              </a:ln>
              <a:effectLst>
                <a:outerShdw blurRad="12700" dist="38100" dir="2700000" algn="tl" rotWithShape="0">
                  <a:schemeClr val="bg1">
                    <a:lumMod val="50000"/>
                  </a:schemeClr>
                </a:outerShdw>
              </a:effectLst>
            </a:endParaRPr>
          </a:p>
        </p:txBody>
      </p:sp>
      <p:pic>
        <p:nvPicPr>
          <p:cNvPr id="6" name="Picture 5">
            <a:extLst>
              <a:ext uri="{FF2B5EF4-FFF2-40B4-BE49-F238E27FC236}">
                <a16:creationId xmlns:a16="http://schemas.microsoft.com/office/drawing/2014/main" id="{3788C785-D3D5-412D-9D46-B42AA6A51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880" y="3779520"/>
            <a:ext cx="3078480" cy="3078480"/>
          </a:xfrm>
          <a:prstGeom prst="rect">
            <a:avLst/>
          </a:prstGeom>
        </p:spPr>
      </p:pic>
      <p:sp>
        <p:nvSpPr>
          <p:cNvPr id="7" name="TextBox 6">
            <a:extLst>
              <a:ext uri="{FF2B5EF4-FFF2-40B4-BE49-F238E27FC236}">
                <a16:creationId xmlns:a16="http://schemas.microsoft.com/office/drawing/2014/main" id="{E0EAC76F-73E7-4A6A-8DBB-1D6B44E4D384}"/>
              </a:ext>
            </a:extLst>
          </p:cNvPr>
          <p:cNvSpPr txBox="1"/>
          <p:nvPr/>
        </p:nvSpPr>
        <p:spPr>
          <a:xfrm>
            <a:off x="3647440" y="4206240"/>
            <a:ext cx="3627120" cy="369332"/>
          </a:xfrm>
          <a:prstGeom prst="rect">
            <a:avLst/>
          </a:prstGeom>
          <a:noFill/>
        </p:spPr>
        <p:txBody>
          <a:bodyPr wrap="square" rtlCol="0">
            <a:spAutoFit/>
          </a:bodyPr>
          <a:lstStyle/>
          <a:p>
            <a:r>
              <a:rPr lang="en-GB" dirty="0">
                <a:latin typeface="Source Code Pro" panose="020B0509030403020204" pitchFamily="49" charset="0"/>
              </a:rPr>
              <a:t>Explained by Bob the Bot</a:t>
            </a:r>
          </a:p>
        </p:txBody>
      </p:sp>
    </p:spTree>
    <p:extLst>
      <p:ext uri="{BB962C8B-B14F-4D97-AF65-F5344CB8AC3E}">
        <p14:creationId xmlns:p14="http://schemas.microsoft.com/office/powerpoint/2010/main" val="1331141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7D7957-2991-430D-95DB-F794C82D7B72}"/>
              </a:ext>
            </a:extLst>
          </p:cNvPr>
          <p:cNvSpPr/>
          <p:nvPr/>
        </p:nvSpPr>
        <p:spPr>
          <a:xfrm>
            <a:off x="709682" y="0"/>
            <a:ext cx="1061008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The MANHATTAN TOURIST problem</a:t>
            </a:r>
            <a:endParaRPr lang="en-GB"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3" name="Picture 2">
            <a:extLst>
              <a:ext uri="{FF2B5EF4-FFF2-40B4-BE49-F238E27FC236}">
                <a16:creationId xmlns:a16="http://schemas.microsoft.com/office/drawing/2014/main" id="{D572F5D1-CFF3-40F3-B436-8004945884FD}"/>
              </a:ext>
            </a:extLst>
          </p:cNvPr>
          <p:cNvPicPr>
            <a:picLocks noChangeAspect="1"/>
          </p:cNvPicPr>
          <p:nvPr/>
        </p:nvPicPr>
        <p:blipFill>
          <a:blip r:embed="rId2"/>
          <a:stretch>
            <a:fillRect/>
          </a:stretch>
        </p:blipFill>
        <p:spPr>
          <a:xfrm>
            <a:off x="6280391" y="1145841"/>
            <a:ext cx="4744793" cy="4808339"/>
          </a:xfrm>
          <a:prstGeom prst="rect">
            <a:avLst/>
          </a:prstGeom>
        </p:spPr>
      </p:pic>
      <p:pic>
        <p:nvPicPr>
          <p:cNvPr id="4" name="Picture 3" descr="A picture containing vector graphics&#10;&#10;Description automatically generated">
            <a:extLst>
              <a:ext uri="{FF2B5EF4-FFF2-40B4-BE49-F238E27FC236}">
                <a16:creationId xmlns:a16="http://schemas.microsoft.com/office/drawing/2014/main" id="{94DF91BB-57EA-4094-936D-6CEC0F06E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6791" y="802319"/>
            <a:ext cx="2626681" cy="2626681"/>
          </a:xfrm>
          <a:prstGeom prst="rect">
            <a:avLst/>
          </a:prstGeom>
        </p:spPr>
      </p:pic>
      <p:sp>
        <p:nvSpPr>
          <p:cNvPr id="5" name="Speech Bubble: Rectangle 4">
            <a:extLst>
              <a:ext uri="{FF2B5EF4-FFF2-40B4-BE49-F238E27FC236}">
                <a16:creationId xmlns:a16="http://schemas.microsoft.com/office/drawing/2014/main" id="{37FD94DD-E39C-48A7-A70A-1FC74709208A}"/>
              </a:ext>
            </a:extLst>
          </p:cNvPr>
          <p:cNvSpPr/>
          <p:nvPr/>
        </p:nvSpPr>
        <p:spPr>
          <a:xfrm>
            <a:off x="1085540" y="3550010"/>
            <a:ext cx="4929184" cy="2944884"/>
          </a:xfrm>
          <a:prstGeom prst="wedgeRectCallout">
            <a:avLst>
              <a:gd name="adj1" fmla="val -8088"/>
              <a:gd name="adj2" fmla="val -61540"/>
            </a:avLst>
          </a:prstGeom>
        </p:spPr>
        <p:style>
          <a:lnRef idx="0">
            <a:schemeClr val="dk1"/>
          </a:lnRef>
          <a:fillRef idx="3">
            <a:schemeClr val="dk1"/>
          </a:fillRef>
          <a:effectRef idx="3">
            <a:schemeClr val="dk1"/>
          </a:effectRef>
          <a:fontRef idx="minor">
            <a:schemeClr val="lt1"/>
          </a:fontRef>
        </p:style>
        <p:txBody>
          <a:bodyPr rtlCol="0" anchor="ctr"/>
          <a:lstStyle/>
          <a:p>
            <a:r>
              <a:rPr lang="en-GB" dirty="0" err="1">
                <a:latin typeface="Source Code Pro" panose="020B0509030403020204" pitchFamily="49" charset="0"/>
              </a:rPr>
              <a:t>Mhmm</a:t>
            </a:r>
            <a:r>
              <a:rPr lang="en-GB" dirty="0">
                <a:latin typeface="Source Code Pro" panose="020B0509030403020204" pitchFamily="49" charset="0"/>
              </a:rPr>
              <a:t>. I want to take a stroll through the city. I’m at this blue point here, and the ice cream store is down to the right. </a:t>
            </a:r>
          </a:p>
          <a:p>
            <a:endParaRPr lang="en-GB" dirty="0">
              <a:latin typeface="Source Code Pro" panose="020B0509030403020204" pitchFamily="49" charset="0"/>
            </a:endParaRPr>
          </a:p>
          <a:p>
            <a:r>
              <a:rPr lang="en-GB" dirty="0">
                <a:latin typeface="Source Code Pro" panose="020B0509030403020204" pitchFamily="49" charset="0"/>
              </a:rPr>
              <a:t>I have to get back thinking about the alignment problem, so it’s better if </a:t>
            </a:r>
            <a:r>
              <a:rPr lang="en-GB" b="1" dirty="0">
                <a:latin typeface="Source Code Pro" panose="020B0509030403020204" pitchFamily="49" charset="0"/>
              </a:rPr>
              <a:t>I only walk either south (down) or east (right)</a:t>
            </a:r>
            <a:r>
              <a:rPr lang="en-GB" dirty="0">
                <a:latin typeface="Source Code Pro" panose="020B0509030403020204" pitchFamily="49" charset="0"/>
              </a:rPr>
              <a:t>, to save time.</a:t>
            </a:r>
          </a:p>
        </p:txBody>
      </p:sp>
    </p:spTree>
    <p:extLst>
      <p:ext uri="{BB962C8B-B14F-4D97-AF65-F5344CB8AC3E}">
        <p14:creationId xmlns:p14="http://schemas.microsoft.com/office/powerpoint/2010/main" val="833187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C76275-8D96-4F09-8725-3857090F8BFA}"/>
              </a:ext>
            </a:extLst>
          </p:cNvPr>
          <p:cNvPicPr>
            <a:picLocks noChangeAspect="1"/>
          </p:cNvPicPr>
          <p:nvPr/>
        </p:nvPicPr>
        <p:blipFill>
          <a:blip r:embed="rId2"/>
          <a:stretch>
            <a:fillRect/>
          </a:stretch>
        </p:blipFill>
        <p:spPr>
          <a:xfrm>
            <a:off x="804148" y="701298"/>
            <a:ext cx="5243201" cy="5313422"/>
          </a:xfrm>
          <a:prstGeom prst="rect">
            <a:avLst/>
          </a:prstGeom>
        </p:spPr>
      </p:pic>
      <p:sp>
        <p:nvSpPr>
          <p:cNvPr id="3" name="Speech Bubble: Rectangle 2">
            <a:extLst>
              <a:ext uri="{FF2B5EF4-FFF2-40B4-BE49-F238E27FC236}">
                <a16:creationId xmlns:a16="http://schemas.microsoft.com/office/drawing/2014/main" id="{A976B38D-5573-4483-9606-CAA0359BD42C}"/>
              </a:ext>
            </a:extLst>
          </p:cNvPr>
          <p:cNvSpPr/>
          <p:nvPr/>
        </p:nvSpPr>
        <p:spPr>
          <a:xfrm>
            <a:off x="6643060" y="1364867"/>
            <a:ext cx="4929184" cy="2064133"/>
          </a:xfrm>
          <a:prstGeom prst="wedgeRectCallout">
            <a:avLst>
              <a:gd name="adj1" fmla="val -33028"/>
              <a:gd name="adj2" fmla="val 70866"/>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There are also cool monuments along the way. I should choose my path so that I can see as many of them as I can!</a:t>
            </a:r>
          </a:p>
          <a:p>
            <a:endParaRPr lang="en-GB" dirty="0">
              <a:latin typeface="Source Code Pro" panose="020B0509030403020204" pitchFamily="49" charset="0"/>
            </a:endParaRPr>
          </a:p>
          <a:p>
            <a:r>
              <a:rPr lang="en-GB" dirty="0">
                <a:latin typeface="Source Code Pro" panose="020B0509030403020204" pitchFamily="49" charset="0"/>
              </a:rPr>
              <a:t>How do I find such a path?</a:t>
            </a:r>
          </a:p>
        </p:txBody>
      </p:sp>
      <p:pic>
        <p:nvPicPr>
          <p:cNvPr id="5" name="Picture 4">
            <a:extLst>
              <a:ext uri="{FF2B5EF4-FFF2-40B4-BE49-F238E27FC236}">
                <a16:creationId xmlns:a16="http://schemas.microsoft.com/office/drawing/2014/main" id="{744A6FA8-D51E-4CCE-B181-DC08A635A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4315" y="3176588"/>
            <a:ext cx="3495045" cy="3495045"/>
          </a:xfrm>
          <a:prstGeom prst="rect">
            <a:avLst/>
          </a:prstGeom>
        </p:spPr>
      </p:pic>
      <p:sp>
        <p:nvSpPr>
          <p:cNvPr id="6" name="Speech Bubble: Rectangle 5">
            <a:extLst>
              <a:ext uri="{FF2B5EF4-FFF2-40B4-BE49-F238E27FC236}">
                <a16:creationId xmlns:a16="http://schemas.microsoft.com/office/drawing/2014/main" id="{4F79D3DF-9445-4E5B-8013-865FE1C677B4}"/>
              </a:ext>
            </a:extLst>
          </p:cNvPr>
          <p:cNvSpPr/>
          <p:nvPr/>
        </p:nvSpPr>
        <p:spPr>
          <a:xfrm>
            <a:off x="8543452" y="4345743"/>
            <a:ext cx="3334700" cy="1558547"/>
          </a:xfrm>
          <a:prstGeom prst="wedgeRectCallout">
            <a:avLst>
              <a:gd name="adj1" fmla="val -67152"/>
              <a:gd name="adj2" fmla="val -26266"/>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In this map, the monuments are represented by the numbers across each road.</a:t>
            </a:r>
          </a:p>
        </p:txBody>
      </p:sp>
    </p:spTree>
    <p:extLst>
      <p:ext uri="{BB962C8B-B14F-4D97-AF65-F5344CB8AC3E}">
        <p14:creationId xmlns:p14="http://schemas.microsoft.com/office/powerpoint/2010/main" val="1041837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A3966E-CD13-421A-A17D-EB10E533AE33}"/>
              </a:ext>
            </a:extLst>
          </p:cNvPr>
          <p:cNvPicPr>
            <a:picLocks noChangeAspect="1"/>
          </p:cNvPicPr>
          <p:nvPr/>
        </p:nvPicPr>
        <p:blipFill>
          <a:blip r:embed="rId2"/>
          <a:stretch>
            <a:fillRect/>
          </a:stretch>
        </p:blipFill>
        <p:spPr>
          <a:xfrm>
            <a:off x="441683" y="2300122"/>
            <a:ext cx="4072652" cy="4127196"/>
          </a:xfrm>
          <a:prstGeom prst="rect">
            <a:avLst/>
          </a:prstGeom>
        </p:spPr>
      </p:pic>
      <p:pic>
        <p:nvPicPr>
          <p:cNvPr id="4" name="Picture 3">
            <a:extLst>
              <a:ext uri="{FF2B5EF4-FFF2-40B4-BE49-F238E27FC236}">
                <a16:creationId xmlns:a16="http://schemas.microsoft.com/office/drawing/2014/main" id="{79822190-0120-441B-876A-82F55DCA7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837" y="48260"/>
            <a:ext cx="2494281" cy="2494281"/>
          </a:xfrm>
          <a:prstGeom prst="rect">
            <a:avLst/>
          </a:prstGeom>
        </p:spPr>
      </p:pic>
      <p:pic>
        <p:nvPicPr>
          <p:cNvPr id="5" name="Picture 4">
            <a:extLst>
              <a:ext uri="{FF2B5EF4-FFF2-40B4-BE49-F238E27FC236}">
                <a16:creationId xmlns:a16="http://schemas.microsoft.com/office/drawing/2014/main" id="{DBAD1CF9-4683-442B-B1FE-22C1E1E00986}"/>
              </a:ext>
            </a:extLst>
          </p:cNvPr>
          <p:cNvPicPr>
            <a:picLocks noChangeAspect="1"/>
          </p:cNvPicPr>
          <p:nvPr/>
        </p:nvPicPr>
        <p:blipFill>
          <a:blip r:embed="rId4"/>
          <a:stretch>
            <a:fillRect/>
          </a:stretch>
        </p:blipFill>
        <p:spPr>
          <a:xfrm>
            <a:off x="7343140" y="854964"/>
            <a:ext cx="4072652" cy="5148072"/>
          </a:xfrm>
          <a:prstGeom prst="rect">
            <a:avLst/>
          </a:prstGeom>
        </p:spPr>
      </p:pic>
      <p:sp>
        <p:nvSpPr>
          <p:cNvPr id="8" name="Speech Bubble: Rectangle 7">
            <a:extLst>
              <a:ext uri="{FF2B5EF4-FFF2-40B4-BE49-F238E27FC236}">
                <a16:creationId xmlns:a16="http://schemas.microsoft.com/office/drawing/2014/main" id="{C88D324A-8991-4CF5-8C4C-598FEE88F0AA}"/>
              </a:ext>
            </a:extLst>
          </p:cNvPr>
          <p:cNvSpPr/>
          <p:nvPr/>
        </p:nvSpPr>
        <p:spPr>
          <a:xfrm>
            <a:off x="3123369" y="430682"/>
            <a:ext cx="4072652" cy="1558547"/>
          </a:xfrm>
          <a:prstGeom prst="wedgeRectCallout">
            <a:avLst>
              <a:gd name="adj1" fmla="val -63909"/>
              <a:gd name="adj2" fmla="val -8013"/>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This map is honestly a bit confusing. Let’s turn each intersection into a dot, and we can link them with roads. </a:t>
            </a:r>
          </a:p>
        </p:txBody>
      </p:sp>
      <p:sp>
        <p:nvSpPr>
          <p:cNvPr id="9" name="Speech Bubble: Rectangle 8">
            <a:extLst>
              <a:ext uri="{FF2B5EF4-FFF2-40B4-BE49-F238E27FC236}">
                <a16:creationId xmlns:a16="http://schemas.microsoft.com/office/drawing/2014/main" id="{79D19CB1-5BB3-4C44-890E-16D083783138}"/>
              </a:ext>
            </a:extLst>
          </p:cNvPr>
          <p:cNvSpPr/>
          <p:nvPr/>
        </p:nvSpPr>
        <p:spPr>
          <a:xfrm>
            <a:off x="4681597" y="2185508"/>
            <a:ext cx="2494281" cy="2486984"/>
          </a:xfrm>
          <a:prstGeom prst="wedgeRectCallout">
            <a:avLst>
              <a:gd name="adj1" fmla="val 20001"/>
              <a:gd name="adj2" fmla="val 61600"/>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We will also label each road with the number of monuments in each. For example, a map could look like this.</a:t>
            </a:r>
          </a:p>
        </p:txBody>
      </p:sp>
      <p:pic>
        <p:nvPicPr>
          <p:cNvPr id="7" name="Picture 6">
            <a:extLst>
              <a:ext uri="{FF2B5EF4-FFF2-40B4-BE49-F238E27FC236}">
                <a16:creationId xmlns:a16="http://schemas.microsoft.com/office/drawing/2014/main" id="{0A37B960-0D89-4945-A3BF-A689714249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366069" y="4363720"/>
            <a:ext cx="2716212" cy="2716212"/>
          </a:xfrm>
          <a:prstGeom prst="rect">
            <a:avLst/>
          </a:prstGeom>
        </p:spPr>
      </p:pic>
    </p:spTree>
    <p:extLst>
      <p:ext uri="{BB962C8B-B14F-4D97-AF65-F5344CB8AC3E}">
        <p14:creationId xmlns:p14="http://schemas.microsoft.com/office/powerpoint/2010/main" val="1099283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37C5E0-86B9-4E92-9107-D799D4CB9FE2}"/>
              </a:ext>
            </a:extLst>
          </p:cNvPr>
          <p:cNvPicPr>
            <a:picLocks noChangeAspect="1"/>
          </p:cNvPicPr>
          <p:nvPr/>
        </p:nvPicPr>
        <p:blipFill>
          <a:blip r:embed="rId2"/>
          <a:stretch>
            <a:fillRect/>
          </a:stretch>
        </p:blipFill>
        <p:spPr>
          <a:xfrm>
            <a:off x="342900" y="219604"/>
            <a:ext cx="2654300" cy="3355192"/>
          </a:xfrm>
          <a:prstGeom prst="rect">
            <a:avLst/>
          </a:prstGeom>
        </p:spPr>
      </p:pic>
      <p:pic>
        <p:nvPicPr>
          <p:cNvPr id="4" name="Picture 3">
            <a:extLst>
              <a:ext uri="{FF2B5EF4-FFF2-40B4-BE49-F238E27FC236}">
                <a16:creationId xmlns:a16="http://schemas.microsoft.com/office/drawing/2014/main" id="{76F3EE1A-1C91-4D1F-9BA4-6FF46A0D1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200" y="0"/>
            <a:ext cx="2225045" cy="2225045"/>
          </a:xfrm>
          <a:prstGeom prst="rect">
            <a:avLst/>
          </a:prstGeom>
        </p:spPr>
      </p:pic>
      <p:sp>
        <p:nvSpPr>
          <p:cNvPr id="5" name="Speech Bubble: Rectangle 4">
            <a:extLst>
              <a:ext uri="{FF2B5EF4-FFF2-40B4-BE49-F238E27FC236}">
                <a16:creationId xmlns:a16="http://schemas.microsoft.com/office/drawing/2014/main" id="{99CFDA5D-ACF6-4CEA-AD5F-08D52C996A2E}"/>
              </a:ext>
            </a:extLst>
          </p:cNvPr>
          <p:cNvSpPr/>
          <p:nvPr/>
        </p:nvSpPr>
        <p:spPr>
          <a:xfrm>
            <a:off x="5500808" y="219604"/>
            <a:ext cx="6348291" cy="2371196"/>
          </a:xfrm>
          <a:prstGeom prst="wedgeRectCallout">
            <a:avLst>
              <a:gd name="adj1" fmla="val -60228"/>
              <a:gd name="adj2" fmla="val -17993"/>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I remember this type of diagram from robot 101! It’s called a </a:t>
            </a:r>
            <a:r>
              <a:rPr lang="en-GB" b="1" i="1" dirty="0">
                <a:latin typeface="Source Code Pro" panose="020B0509030403020204" pitchFamily="49" charset="0"/>
              </a:rPr>
              <a:t>Directed acyclic graph</a:t>
            </a:r>
            <a:r>
              <a:rPr lang="en-GB" i="1" dirty="0">
                <a:latin typeface="Source Code Pro" panose="020B0509030403020204" pitchFamily="49" charset="0"/>
              </a:rPr>
              <a:t> </a:t>
            </a:r>
            <a:r>
              <a:rPr lang="en-GB" dirty="0">
                <a:latin typeface="Source Code Pro" panose="020B0509030403020204" pitchFamily="49" charset="0"/>
              </a:rPr>
              <a:t>(As each arrow has a direction, and there are no circles, </a:t>
            </a:r>
            <a:r>
              <a:rPr lang="en-GB" b="1" i="1" dirty="0">
                <a:latin typeface="Source Code Pro" panose="020B0509030403020204" pitchFamily="49" charset="0"/>
              </a:rPr>
              <a:t>DAG</a:t>
            </a:r>
            <a:r>
              <a:rPr lang="en-GB" dirty="0">
                <a:latin typeface="Source Code Pro" panose="020B0509030403020204" pitchFamily="49" charset="0"/>
              </a:rPr>
              <a:t>). Each intersection is a </a:t>
            </a:r>
            <a:r>
              <a:rPr lang="en-GB" b="1" dirty="0">
                <a:latin typeface="Source Code Pro" panose="020B0509030403020204" pitchFamily="49" charset="0"/>
              </a:rPr>
              <a:t>node</a:t>
            </a:r>
            <a:r>
              <a:rPr lang="en-GB" dirty="0">
                <a:latin typeface="Source Code Pro" panose="020B0509030403020204" pitchFamily="49" charset="0"/>
              </a:rPr>
              <a:t>, and each street is an </a:t>
            </a:r>
            <a:r>
              <a:rPr lang="en-GB" b="1" i="1" dirty="0">
                <a:latin typeface="Source Code Pro" panose="020B0509030403020204" pitchFamily="49" charset="0"/>
              </a:rPr>
              <a:t>edge</a:t>
            </a:r>
            <a:r>
              <a:rPr lang="en-GB" dirty="0">
                <a:latin typeface="Source Code Pro" panose="020B0509030403020204" pitchFamily="49" charset="0"/>
              </a:rPr>
              <a:t> with a </a:t>
            </a:r>
            <a:r>
              <a:rPr lang="en-GB" b="1" i="1" dirty="0">
                <a:latin typeface="Source Code Pro" panose="020B0509030403020204" pitchFamily="49" charset="0"/>
              </a:rPr>
              <a:t>weight</a:t>
            </a:r>
            <a:r>
              <a:rPr lang="en-GB" dirty="0">
                <a:latin typeface="Source Code Pro" panose="020B0509030403020204" pitchFamily="49" charset="0"/>
              </a:rPr>
              <a:t>. </a:t>
            </a:r>
          </a:p>
          <a:p>
            <a:r>
              <a:rPr lang="en-GB" dirty="0">
                <a:latin typeface="Source Code Pro" panose="020B0509030403020204" pitchFamily="49" charset="0"/>
              </a:rPr>
              <a:t>Our starting point is the </a:t>
            </a:r>
            <a:r>
              <a:rPr lang="en-GB" b="1" dirty="0">
                <a:latin typeface="Source Code Pro" panose="020B0509030403020204" pitchFamily="49" charset="0"/>
              </a:rPr>
              <a:t>source</a:t>
            </a:r>
            <a:r>
              <a:rPr lang="en-GB" dirty="0">
                <a:latin typeface="Source Code Pro" panose="020B0509030403020204" pitchFamily="49" charset="0"/>
              </a:rPr>
              <a:t>, and the arrival is the </a:t>
            </a:r>
            <a:r>
              <a:rPr lang="en-GB" b="1" dirty="0">
                <a:latin typeface="Source Code Pro" panose="020B0509030403020204" pitchFamily="49" charset="0"/>
              </a:rPr>
              <a:t>sink</a:t>
            </a:r>
            <a:r>
              <a:rPr lang="en-GB" dirty="0">
                <a:latin typeface="Source Code Pro" panose="020B0509030403020204" pitchFamily="49" charset="0"/>
              </a:rPr>
              <a:t>.</a:t>
            </a:r>
          </a:p>
        </p:txBody>
      </p:sp>
      <p:sp>
        <p:nvSpPr>
          <p:cNvPr id="8" name="Speech Bubble: Rectangle 7">
            <a:extLst>
              <a:ext uri="{FF2B5EF4-FFF2-40B4-BE49-F238E27FC236}">
                <a16:creationId xmlns:a16="http://schemas.microsoft.com/office/drawing/2014/main" id="{9C544E63-F2C7-425A-8353-8AB072DCCC51}"/>
              </a:ext>
            </a:extLst>
          </p:cNvPr>
          <p:cNvSpPr/>
          <p:nvPr/>
        </p:nvSpPr>
        <p:spPr>
          <a:xfrm>
            <a:off x="3622043" y="2933922"/>
            <a:ext cx="4444998" cy="860478"/>
          </a:xfrm>
          <a:prstGeom prst="wedgeRectCallout">
            <a:avLst>
              <a:gd name="adj1" fmla="val -30312"/>
              <a:gd name="adj2" fmla="val -107921"/>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I think we have a computational problem in our hands. . . </a:t>
            </a:r>
            <a:endParaRPr lang="en-GB" b="1" dirty="0">
              <a:latin typeface="Source Code Pro" panose="020B0509030403020204" pitchFamily="49" charset="0"/>
            </a:endParaRPr>
          </a:p>
        </p:txBody>
      </p:sp>
      <p:sp>
        <p:nvSpPr>
          <p:cNvPr id="9" name="TextBox 8">
            <a:extLst>
              <a:ext uri="{FF2B5EF4-FFF2-40B4-BE49-F238E27FC236}">
                <a16:creationId xmlns:a16="http://schemas.microsoft.com/office/drawing/2014/main" id="{3C09CBF7-964D-44D2-B1DF-632B1F77FCE4}"/>
              </a:ext>
            </a:extLst>
          </p:cNvPr>
          <p:cNvSpPr txBox="1"/>
          <p:nvPr/>
        </p:nvSpPr>
        <p:spPr>
          <a:xfrm>
            <a:off x="1808481" y="4048478"/>
            <a:ext cx="10271759" cy="2677656"/>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r>
              <a:rPr lang="en-GB" sz="2400" b="1" u="sng" dirty="0">
                <a:latin typeface="Source Code Pro" panose="020B0509030403020204" pitchFamily="49" charset="0"/>
              </a:rPr>
              <a:t>The Manhattan Tourist Problem</a:t>
            </a:r>
          </a:p>
          <a:p>
            <a:r>
              <a:rPr lang="en-GB" sz="2400" b="1" dirty="0">
                <a:latin typeface="Source Code Pro" panose="020B0509030403020204" pitchFamily="49" charset="0"/>
              </a:rPr>
              <a:t>Definition: </a:t>
            </a:r>
            <a:r>
              <a:rPr lang="en-GB" sz="2400" dirty="0">
                <a:latin typeface="Source Code Pro" panose="020B0509030403020204" pitchFamily="49" charset="0"/>
              </a:rPr>
              <a:t>Find a path visiting most attractions (namely longest path) in a rectangular city (a DAG).</a:t>
            </a:r>
          </a:p>
          <a:p>
            <a:r>
              <a:rPr lang="en-GB" sz="2400" b="1" dirty="0">
                <a:latin typeface="Source Code Pro" panose="020B0509030403020204" pitchFamily="49" charset="0"/>
              </a:rPr>
              <a:t>Input: </a:t>
            </a:r>
            <a:r>
              <a:rPr lang="en-GB" sz="2400" dirty="0">
                <a:latin typeface="Source Code Pro" panose="020B0509030403020204" pitchFamily="49" charset="0"/>
              </a:rPr>
              <a:t>A weighted n × m rectangular grid with n + 1 rows and m + 1 columns </a:t>
            </a:r>
          </a:p>
          <a:p>
            <a:r>
              <a:rPr lang="en-GB" sz="2400" b="1" dirty="0">
                <a:latin typeface="Source Code Pro" panose="020B0509030403020204" pitchFamily="49" charset="0"/>
              </a:rPr>
              <a:t>Output: </a:t>
            </a:r>
            <a:r>
              <a:rPr lang="en-GB" sz="2400" dirty="0">
                <a:latin typeface="Source Code Pro" panose="020B0509030403020204" pitchFamily="49" charset="0"/>
              </a:rPr>
              <a:t>A longest path from source (0,0) to sink (</a:t>
            </a:r>
            <a:r>
              <a:rPr lang="en-GB" sz="2400" dirty="0" err="1">
                <a:latin typeface="Source Code Pro" panose="020B0509030403020204" pitchFamily="49" charset="0"/>
              </a:rPr>
              <a:t>m,n</a:t>
            </a:r>
            <a:r>
              <a:rPr lang="en-GB" sz="2400" dirty="0">
                <a:latin typeface="Source Code Pro" panose="020B0509030403020204" pitchFamily="49" charset="0"/>
              </a:rPr>
              <a:t>) in the grid.</a:t>
            </a:r>
          </a:p>
        </p:txBody>
      </p:sp>
      <p:pic>
        <p:nvPicPr>
          <p:cNvPr id="7" name="Picture 6" descr="A picture containing vector graphics&#10;&#10;Description automatically generated">
            <a:extLst>
              <a:ext uri="{FF2B5EF4-FFF2-40B4-BE49-F238E27FC236}">
                <a16:creationId xmlns:a16="http://schemas.microsoft.com/office/drawing/2014/main" id="{901B3FF2-0A7A-402F-8708-3273DD380A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11644"/>
            <a:ext cx="2438405" cy="2438405"/>
          </a:xfrm>
          <a:prstGeom prst="rect">
            <a:avLst/>
          </a:prstGeom>
        </p:spPr>
      </p:pic>
    </p:spTree>
    <p:extLst>
      <p:ext uri="{BB962C8B-B14F-4D97-AF65-F5344CB8AC3E}">
        <p14:creationId xmlns:p14="http://schemas.microsoft.com/office/powerpoint/2010/main" val="2766019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6E82BB-9320-41C9-82EF-8A53EDEA1D2E}"/>
              </a:ext>
            </a:extLst>
          </p:cNvPr>
          <p:cNvPicPr>
            <a:picLocks noChangeAspect="1"/>
          </p:cNvPicPr>
          <p:nvPr/>
        </p:nvPicPr>
        <p:blipFill>
          <a:blip r:embed="rId2"/>
          <a:stretch>
            <a:fillRect/>
          </a:stretch>
        </p:blipFill>
        <p:spPr>
          <a:xfrm>
            <a:off x="-734331" y="0"/>
            <a:ext cx="4293756" cy="3429000"/>
          </a:xfrm>
          <a:prstGeom prst="rect">
            <a:avLst/>
          </a:prstGeom>
        </p:spPr>
      </p:pic>
      <p:pic>
        <p:nvPicPr>
          <p:cNvPr id="3" name="Picture 2" descr="A picture containing vector graphics&#10;&#10;Description automatically generated">
            <a:extLst>
              <a:ext uri="{FF2B5EF4-FFF2-40B4-BE49-F238E27FC236}">
                <a16:creationId xmlns:a16="http://schemas.microsoft.com/office/drawing/2014/main" id="{24934695-3D0E-4B56-9CFD-867E78411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559425" y="-146560"/>
            <a:ext cx="2980658" cy="2980658"/>
          </a:xfrm>
          <a:prstGeom prst="rect">
            <a:avLst/>
          </a:prstGeom>
        </p:spPr>
      </p:pic>
      <p:sp>
        <p:nvSpPr>
          <p:cNvPr id="4" name="Speech Bubble: Rectangle 3">
            <a:extLst>
              <a:ext uri="{FF2B5EF4-FFF2-40B4-BE49-F238E27FC236}">
                <a16:creationId xmlns:a16="http://schemas.microsoft.com/office/drawing/2014/main" id="{3F1EF54C-1991-4ACD-A50B-24E51EF9316F}"/>
              </a:ext>
            </a:extLst>
          </p:cNvPr>
          <p:cNvSpPr/>
          <p:nvPr/>
        </p:nvSpPr>
        <p:spPr>
          <a:xfrm>
            <a:off x="6096000" y="227358"/>
            <a:ext cx="6010472" cy="2371196"/>
          </a:xfrm>
          <a:prstGeom prst="wedgeRectCallout">
            <a:avLst>
              <a:gd name="adj1" fmla="val -55596"/>
              <a:gd name="adj2" fmla="val -8138"/>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We could just consider the best choice at each intersection. In this DAG, if I start from the blue intersection, and have to reach the sink, I can follow the highlighted path by choosing always the largest weight of the paths I can follow. This will get me to the ice cream shop in no time!</a:t>
            </a:r>
          </a:p>
        </p:txBody>
      </p:sp>
      <p:pic>
        <p:nvPicPr>
          <p:cNvPr id="6" name="Picture 5">
            <a:extLst>
              <a:ext uri="{FF2B5EF4-FFF2-40B4-BE49-F238E27FC236}">
                <a16:creationId xmlns:a16="http://schemas.microsoft.com/office/drawing/2014/main" id="{FD04B770-1FC6-4F10-A203-CA54B66FE081}"/>
              </a:ext>
            </a:extLst>
          </p:cNvPr>
          <p:cNvPicPr>
            <a:picLocks noChangeAspect="1"/>
          </p:cNvPicPr>
          <p:nvPr/>
        </p:nvPicPr>
        <p:blipFill>
          <a:blip r:embed="rId4"/>
          <a:stretch>
            <a:fillRect/>
          </a:stretch>
        </p:blipFill>
        <p:spPr>
          <a:xfrm>
            <a:off x="7972330" y="2987582"/>
            <a:ext cx="3864069" cy="3823888"/>
          </a:xfrm>
          <a:prstGeom prst="rect">
            <a:avLst/>
          </a:prstGeom>
        </p:spPr>
      </p:pic>
      <p:pic>
        <p:nvPicPr>
          <p:cNvPr id="8" name="Picture 7">
            <a:extLst>
              <a:ext uri="{FF2B5EF4-FFF2-40B4-BE49-F238E27FC236}">
                <a16:creationId xmlns:a16="http://schemas.microsoft.com/office/drawing/2014/main" id="{A7C76B30-F767-4EAA-87DC-247A154793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7515" y="4023903"/>
            <a:ext cx="2882488" cy="2882488"/>
          </a:xfrm>
          <a:prstGeom prst="rect">
            <a:avLst/>
          </a:prstGeom>
        </p:spPr>
      </p:pic>
      <p:sp>
        <p:nvSpPr>
          <p:cNvPr id="9" name="Speech Bubble: Rectangle 8">
            <a:extLst>
              <a:ext uri="{FF2B5EF4-FFF2-40B4-BE49-F238E27FC236}">
                <a16:creationId xmlns:a16="http://schemas.microsoft.com/office/drawing/2014/main" id="{4B7DCC29-65C4-43EB-9DAD-FD02E676FB64}"/>
              </a:ext>
            </a:extLst>
          </p:cNvPr>
          <p:cNvSpPr/>
          <p:nvPr/>
        </p:nvSpPr>
        <p:spPr>
          <a:xfrm>
            <a:off x="85528" y="3530600"/>
            <a:ext cx="6010472" cy="3167246"/>
          </a:xfrm>
          <a:prstGeom prst="wedgeRectCallout">
            <a:avLst>
              <a:gd name="adj1" fmla="val 54786"/>
              <a:gd name="adj2" fmla="val -14236"/>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Now that I got here, though, I saw that there was a better way to reach the sink. So, choosing the best option at the moment (</a:t>
            </a:r>
            <a:r>
              <a:rPr lang="en-GB" b="1" dirty="0">
                <a:latin typeface="Source Code Pro" panose="020B0509030403020204" pitchFamily="49" charset="0"/>
              </a:rPr>
              <a:t>GREEDY ALGORYTHM</a:t>
            </a:r>
            <a:r>
              <a:rPr lang="en-GB" dirty="0">
                <a:latin typeface="Source Code Pro" panose="020B0509030403020204" pitchFamily="49" charset="0"/>
              </a:rPr>
              <a:t>) may not give the best result on the long run. So, a greedy approach cannot solve the Manhattan Tourist problem.</a:t>
            </a:r>
          </a:p>
          <a:p>
            <a:endParaRPr lang="en-GB" dirty="0">
              <a:latin typeface="Source Code Pro" panose="020B0509030403020204" pitchFamily="49" charset="0"/>
            </a:endParaRPr>
          </a:p>
          <a:p>
            <a:r>
              <a:rPr lang="en-GB" dirty="0">
                <a:latin typeface="Source Code Pro" panose="020B0509030403020204" pitchFamily="49" charset="0"/>
              </a:rPr>
              <a:t>After we couldn’t solve the Alignment problem, now we cannot even solve this one! Oh well, time to get some ice cream.</a:t>
            </a:r>
          </a:p>
        </p:txBody>
      </p:sp>
    </p:spTree>
    <p:extLst>
      <p:ext uri="{BB962C8B-B14F-4D97-AF65-F5344CB8AC3E}">
        <p14:creationId xmlns:p14="http://schemas.microsoft.com/office/powerpoint/2010/main" val="3361628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548CE8-EAB1-4CB7-ACD8-C38A1CDD8D0B}"/>
              </a:ext>
            </a:extLst>
          </p:cNvPr>
          <p:cNvSpPr/>
          <p:nvPr/>
        </p:nvSpPr>
        <p:spPr>
          <a:xfrm>
            <a:off x="2813691" y="4643309"/>
            <a:ext cx="6564618"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The CHANGE problem</a:t>
            </a:r>
            <a:endParaRPr lang="en-GB"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Rectangle 2">
            <a:extLst>
              <a:ext uri="{FF2B5EF4-FFF2-40B4-BE49-F238E27FC236}">
                <a16:creationId xmlns:a16="http://schemas.microsoft.com/office/drawing/2014/main" id="{6D811373-9D91-420E-AB76-A737B004D494}"/>
              </a:ext>
            </a:extLst>
          </p:cNvPr>
          <p:cNvSpPr/>
          <p:nvPr/>
        </p:nvSpPr>
        <p:spPr>
          <a:xfrm>
            <a:off x="2839660" y="5305029"/>
            <a:ext cx="6538649" cy="523220"/>
          </a:xfrm>
          <a:prstGeom prst="rect">
            <a:avLst/>
          </a:prstGeom>
          <a:noFill/>
        </p:spPr>
        <p:txBody>
          <a:bodyPr wrap="none" lIns="91440" tIns="45720" rIns="91440" bIns="45720">
            <a:spAutoFit/>
          </a:bodyPr>
          <a:lstStyle/>
          <a:p>
            <a:pPr algn="ct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Or, an introduction to dynamic algorithms</a:t>
            </a:r>
            <a:endParaRPr lang="en-GB"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5" name="Picture 4" descr="A close up of a logo&#10;&#10;Description automatically generated">
            <a:extLst>
              <a:ext uri="{FF2B5EF4-FFF2-40B4-BE49-F238E27FC236}">
                <a16:creationId xmlns:a16="http://schemas.microsoft.com/office/drawing/2014/main" id="{8E5EF9B2-99C0-4519-B0BE-8773E9023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689838" y="1063475"/>
            <a:ext cx="3205485" cy="3205485"/>
          </a:xfrm>
          <a:prstGeom prst="rect">
            <a:avLst/>
          </a:prstGeom>
        </p:spPr>
      </p:pic>
      <p:sp>
        <p:nvSpPr>
          <p:cNvPr id="6" name="Speech Bubble: Rectangle 5">
            <a:extLst>
              <a:ext uri="{FF2B5EF4-FFF2-40B4-BE49-F238E27FC236}">
                <a16:creationId xmlns:a16="http://schemas.microsoft.com/office/drawing/2014/main" id="{332B97C3-01E5-4237-B209-E58662B6A559}"/>
              </a:ext>
            </a:extLst>
          </p:cNvPr>
          <p:cNvSpPr/>
          <p:nvPr/>
        </p:nvSpPr>
        <p:spPr>
          <a:xfrm>
            <a:off x="4506241" y="351060"/>
            <a:ext cx="3205485" cy="853350"/>
          </a:xfrm>
          <a:prstGeom prst="wedgeRectCallout">
            <a:avLst>
              <a:gd name="adj1" fmla="val -77783"/>
              <a:gd name="adj2" fmla="val 99016"/>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A medium chocolate ice cream, please.</a:t>
            </a:r>
          </a:p>
        </p:txBody>
      </p:sp>
      <p:pic>
        <p:nvPicPr>
          <p:cNvPr id="8" name="Picture 7">
            <a:extLst>
              <a:ext uri="{FF2B5EF4-FFF2-40B4-BE49-F238E27FC236}">
                <a16:creationId xmlns:a16="http://schemas.microsoft.com/office/drawing/2014/main" id="{4966993B-435B-483E-804C-EAA16DF70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136" y="969493"/>
            <a:ext cx="3205485" cy="3205485"/>
          </a:xfrm>
          <a:prstGeom prst="rect">
            <a:avLst/>
          </a:prstGeom>
        </p:spPr>
      </p:pic>
      <p:sp>
        <p:nvSpPr>
          <p:cNvPr id="9" name="Speech Bubble: Rectangle 8">
            <a:extLst>
              <a:ext uri="{FF2B5EF4-FFF2-40B4-BE49-F238E27FC236}">
                <a16:creationId xmlns:a16="http://schemas.microsoft.com/office/drawing/2014/main" id="{56B85CB4-11B4-45E9-BCF9-9E2DE1F12630}"/>
              </a:ext>
            </a:extLst>
          </p:cNvPr>
          <p:cNvSpPr/>
          <p:nvPr/>
        </p:nvSpPr>
        <p:spPr>
          <a:xfrm>
            <a:off x="4484353" y="1605148"/>
            <a:ext cx="3214389" cy="609543"/>
          </a:xfrm>
          <a:prstGeom prst="wedgeRectCallout">
            <a:avLst>
              <a:gd name="adj1" fmla="val 73406"/>
              <a:gd name="adj2" fmla="val 73385"/>
            </a:avLst>
          </a:prstGeom>
          <a:solidFill>
            <a:srgbClr val="CC00CC"/>
          </a:solidFill>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That would be 1.60 bitcoins.</a:t>
            </a:r>
          </a:p>
        </p:txBody>
      </p:sp>
      <p:sp>
        <p:nvSpPr>
          <p:cNvPr id="10" name="Speech Bubble: Rectangle 9">
            <a:extLst>
              <a:ext uri="{FF2B5EF4-FFF2-40B4-BE49-F238E27FC236}">
                <a16:creationId xmlns:a16="http://schemas.microsoft.com/office/drawing/2014/main" id="{2E30ADBA-0EA4-4052-8F53-51A731389D0D}"/>
              </a:ext>
            </a:extLst>
          </p:cNvPr>
          <p:cNvSpPr/>
          <p:nvPr/>
        </p:nvSpPr>
        <p:spPr>
          <a:xfrm>
            <a:off x="4484353" y="2476862"/>
            <a:ext cx="3205485" cy="853350"/>
          </a:xfrm>
          <a:prstGeom prst="wedgeRectCallout">
            <a:avLst>
              <a:gd name="adj1" fmla="val -78099"/>
              <a:gd name="adj2" fmla="val -42665"/>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Could you change 2?</a:t>
            </a:r>
          </a:p>
        </p:txBody>
      </p:sp>
      <p:sp>
        <p:nvSpPr>
          <p:cNvPr id="11" name="Speech Bubble: Rectangle 10">
            <a:extLst>
              <a:ext uri="{FF2B5EF4-FFF2-40B4-BE49-F238E27FC236}">
                <a16:creationId xmlns:a16="http://schemas.microsoft.com/office/drawing/2014/main" id="{BCA6E4DD-2A38-4E4A-A8EF-BE51ACC3059D}"/>
              </a:ext>
            </a:extLst>
          </p:cNvPr>
          <p:cNvSpPr/>
          <p:nvPr/>
        </p:nvSpPr>
        <p:spPr>
          <a:xfrm>
            <a:off x="4493257" y="3798543"/>
            <a:ext cx="3205485" cy="497365"/>
          </a:xfrm>
          <a:prstGeom prst="wedgeRectCallout">
            <a:avLst>
              <a:gd name="adj1" fmla="val 72455"/>
              <a:gd name="adj2" fmla="val -124763"/>
            </a:avLst>
          </a:prstGeom>
          <a:solidFill>
            <a:srgbClr val="CC00CC"/>
          </a:solidFill>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Erm. . .</a:t>
            </a:r>
          </a:p>
        </p:txBody>
      </p:sp>
    </p:spTree>
    <p:extLst>
      <p:ext uri="{BB962C8B-B14F-4D97-AF65-F5344CB8AC3E}">
        <p14:creationId xmlns:p14="http://schemas.microsoft.com/office/powerpoint/2010/main" val="1542541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vector graphics&#10;&#10;Description automatically generated">
            <a:extLst>
              <a:ext uri="{FF2B5EF4-FFF2-40B4-BE49-F238E27FC236}">
                <a16:creationId xmlns:a16="http://schemas.microsoft.com/office/drawing/2014/main" id="{02794F3E-CF55-4043-B29E-6857807392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5" y="-96521"/>
            <a:ext cx="2824485" cy="2824485"/>
          </a:xfrm>
          <a:prstGeom prst="rect">
            <a:avLst/>
          </a:prstGeom>
        </p:spPr>
      </p:pic>
      <p:sp>
        <p:nvSpPr>
          <p:cNvPr id="4" name="Speech Bubble: Rectangle 3">
            <a:extLst>
              <a:ext uri="{FF2B5EF4-FFF2-40B4-BE49-F238E27FC236}">
                <a16:creationId xmlns:a16="http://schemas.microsoft.com/office/drawing/2014/main" id="{3ACBCFDE-25A8-4805-BB3C-125251E86630}"/>
              </a:ext>
            </a:extLst>
          </p:cNvPr>
          <p:cNvSpPr/>
          <p:nvPr/>
        </p:nvSpPr>
        <p:spPr>
          <a:xfrm>
            <a:off x="3307361" y="300260"/>
            <a:ext cx="6253199" cy="756380"/>
          </a:xfrm>
          <a:prstGeom prst="wedgeRectCallout">
            <a:avLst>
              <a:gd name="adj1" fmla="val -68684"/>
              <a:gd name="adj2" fmla="val 47973"/>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Don’t worry, I got it. Again, this looks like a computational problem: </a:t>
            </a:r>
          </a:p>
        </p:txBody>
      </p:sp>
      <p:sp>
        <p:nvSpPr>
          <p:cNvPr id="5" name="TextBox 4">
            <a:extLst>
              <a:ext uri="{FF2B5EF4-FFF2-40B4-BE49-F238E27FC236}">
                <a16:creationId xmlns:a16="http://schemas.microsoft.com/office/drawing/2014/main" id="{8E278459-28AE-4793-A2BB-84E92B52CD5E}"/>
              </a:ext>
            </a:extLst>
          </p:cNvPr>
          <p:cNvSpPr txBox="1"/>
          <p:nvPr/>
        </p:nvSpPr>
        <p:spPr>
          <a:xfrm>
            <a:off x="2123440" y="1389136"/>
            <a:ext cx="9733280" cy="2677656"/>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r>
              <a:rPr lang="en-GB" sz="2400" b="1" u="sng" dirty="0">
                <a:latin typeface="Source Code Pro" panose="020B0509030403020204" pitchFamily="49" charset="0"/>
              </a:rPr>
              <a:t>The change problem</a:t>
            </a:r>
          </a:p>
          <a:p>
            <a:r>
              <a:rPr lang="en-GB" sz="2400" dirty="0">
                <a:latin typeface="Source Code Pro" panose="020B0509030403020204" pitchFamily="49" charset="0"/>
              </a:rPr>
              <a:t>Find the minimum number of coins needed to make change</a:t>
            </a:r>
          </a:p>
          <a:p>
            <a:r>
              <a:rPr lang="en-GB" sz="2400" b="1" dirty="0">
                <a:latin typeface="Source Code Pro" panose="020B0509030403020204" pitchFamily="49" charset="0"/>
              </a:rPr>
              <a:t>Input</a:t>
            </a:r>
            <a:r>
              <a:rPr lang="en-GB" sz="2400" dirty="0">
                <a:latin typeface="Source Code Pro" panose="020B0509030403020204" pitchFamily="49" charset="0"/>
              </a:rPr>
              <a:t>: An integer money and an array of positive integers (coin_1, ..., </a:t>
            </a:r>
            <a:r>
              <a:rPr lang="en-GB" sz="2400" dirty="0" err="1">
                <a:latin typeface="Source Code Pro" panose="020B0509030403020204" pitchFamily="49" charset="0"/>
              </a:rPr>
              <a:t>coin_n</a:t>
            </a:r>
            <a:r>
              <a:rPr lang="en-GB" sz="2400" dirty="0">
                <a:latin typeface="Source Code Pro" panose="020B0509030403020204" pitchFamily="49" charset="0"/>
              </a:rPr>
              <a:t>)</a:t>
            </a:r>
          </a:p>
          <a:p>
            <a:r>
              <a:rPr lang="en-GB" sz="2400" b="1" dirty="0">
                <a:latin typeface="Source Code Pro" panose="020B0509030403020204" pitchFamily="49" charset="0"/>
              </a:rPr>
              <a:t>Output</a:t>
            </a:r>
            <a:r>
              <a:rPr lang="en-GB" sz="2400" dirty="0">
                <a:latin typeface="Source Code Pro" panose="020B0509030403020204" pitchFamily="49" charset="0"/>
              </a:rPr>
              <a:t>: The minimum number of coins (coin_1, ..., </a:t>
            </a:r>
            <a:r>
              <a:rPr lang="en-GB" sz="2400" dirty="0" err="1">
                <a:latin typeface="Source Code Pro" panose="020B0509030403020204" pitchFamily="49" charset="0"/>
              </a:rPr>
              <a:t>coin_n</a:t>
            </a:r>
            <a:r>
              <a:rPr lang="en-GB" sz="2400" dirty="0">
                <a:latin typeface="Source Code Pro" panose="020B0509030403020204" pitchFamily="49" charset="0"/>
              </a:rPr>
              <a:t>) that changes money.</a:t>
            </a:r>
          </a:p>
        </p:txBody>
      </p:sp>
      <p:pic>
        <p:nvPicPr>
          <p:cNvPr id="7" name="Picture 6">
            <a:extLst>
              <a:ext uri="{FF2B5EF4-FFF2-40B4-BE49-F238E27FC236}">
                <a16:creationId xmlns:a16="http://schemas.microsoft.com/office/drawing/2014/main" id="{5E27A93B-5F21-4A38-ABD0-2398C2D02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72719" y="4145286"/>
            <a:ext cx="2438400" cy="2438400"/>
          </a:xfrm>
          <a:prstGeom prst="rect">
            <a:avLst/>
          </a:prstGeom>
        </p:spPr>
      </p:pic>
      <p:sp>
        <p:nvSpPr>
          <p:cNvPr id="8" name="Speech Bubble: Rectangle 7">
            <a:extLst>
              <a:ext uri="{FF2B5EF4-FFF2-40B4-BE49-F238E27FC236}">
                <a16:creationId xmlns:a16="http://schemas.microsoft.com/office/drawing/2014/main" id="{98C74A80-40D1-440C-AC8A-A549C3E51B57}"/>
              </a:ext>
            </a:extLst>
          </p:cNvPr>
          <p:cNvSpPr/>
          <p:nvPr/>
        </p:nvSpPr>
        <p:spPr>
          <a:xfrm>
            <a:off x="3226081" y="4293140"/>
            <a:ext cx="6832319" cy="2046700"/>
          </a:xfrm>
          <a:prstGeom prst="wedgeRectCallout">
            <a:avLst>
              <a:gd name="adj1" fmla="val -64372"/>
              <a:gd name="adj2" fmla="val -17553"/>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In </a:t>
            </a:r>
            <a:r>
              <a:rPr lang="en-GB" dirty="0" err="1">
                <a:latin typeface="Source Code Pro" panose="020B0509030403020204" pitchFamily="49" charset="0"/>
              </a:rPr>
              <a:t>BotLand</a:t>
            </a:r>
            <a:r>
              <a:rPr lang="en-GB" dirty="0">
                <a:latin typeface="Source Code Pro" panose="020B0509030403020204" pitchFamily="49" charset="0"/>
              </a:rPr>
              <a:t>, we have the following coins: 1, 5, 10, 20, 25 and 50.</a:t>
            </a:r>
          </a:p>
          <a:p>
            <a:endParaRPr lang="en-GB" dirty="0">
              <a:latin typeface="Source Code Pro" panose="020B0509030403020204" pitchFamily="49" charset="0"/>
            </a:endParaRPr>
          </a:p>
          <a:p>
            <a:r>
              <a:rPr lang="en-GB" dirty="0">
                <a:latin typeface="Source Code Pro" panose="020B0509030403020204" pitchFamily="49" charset="0"/>
              </a:rPr>
              <a:t>What algorithm can return the least amount of coins? For example, to change my 40 </a:t>
            </a:r>
            <a:r>
              <a:rPr lang="en-GB" dirty="0" err="1">
                <a:latin typeface="Source Code Pro" panose="020B0509030403020204" pitchFamily="49" charset="0"/>
              </a:rPr>
              <a:t>bitcents</a:t>
            </a:r>
            <a:r>
              <a:rPr lang="en-GB" dirty="0">
                <a:latin typeface="Source Code Pro" panose="020B0509030403020204" pitchFamily="49" charset="0"/>
              </a:rPr>
              <a:t>, what is the least number of coins that the Cashier bot must use? </a:t>
            </a:r>
          </a:p>
        </p:txBody>
      </p:sp>
    </p:spTree>
    <p:extLst>
      <p:ext uri="{BB962C8B-B14F-4D97-AF65-F5344CB8AC3E}">
        <p14:creationId xmlns:p14="http://schemas.microsoft.com/office/powerpoint/2010/main" val="122840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vector graphics&#10;&#10;Description automatically generated">
            <a:extLst>
              <a:ext uri="{FF2B5EF4-FFF2-40B4-BE49-F238E27FC236}">
                <a16:creationId xmlns:a16="http://schemas.microsoft.com/office/drawing/2014/main" id="{562942BA-341B-4800-A751-B9F534D5A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85" y="-157481"/>
            <a:ext cx="2824485" cy="2824485"/>
          </a:xfrm>
          <a:prstGeom prst="rect">
            <a:avLst/>
          </a:prstGeom>
        </p:spPr>
      </p:pic>
      <p:sp>
        <p:nvSpPr>
          <p:cNvPr id="3" name="Speech Bubble: Rectangle 2">
            <a:extLst>
              <a:ext uri="{FF2B5EF4-FFF2-40B4-BE49-F238E27FC236}">
                <a16:creationId xmlns:a16="http://schemas.microsoft.com/office/drawing/2014/main" id="{31EEACDD-86C2-4507-8B8D-571EFD1B1B44}"/>
              </a:ext>
            </a:extLst>
          </p:cNvPr>
          <p:cNvSpPr/>
          <p:nvPr/>
        </p:nvSpPr>
        <p:spPr>
          <a:xfrm>
            <a:off x="2657121" y="249460"/>
            <a:ext cx="4150079" cy="492220"/>
          </a:xfrm>
          <a:prstGeom prst="wedgeRectCallout">
            <a:avLst>
              <a:gd name="adj1" fmla="val -68684"/>
              <a:gd name="adj2" fmla="val 47973"/>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We can try a greedy approach:</a:t>
            </a:r>
          </a:p>
        </p:txBody>
      </p:sp>
      <p:pic>
        <p:nvPicPr>
          <p:cNvPr id="4" name="Picture 3">
            <a:extLst>
              <a:ext uri="{FF2B5EF4-FFF2-40B4-BE49-F238E27FC236}">
                <a16:creationId xmlns:a16="http://schemas.microsoft.com/office/drawing/2014/main" id="{2268E45E-92A2-47D9-BDA6-B1B14A209898}"/>
              </a:ext>
            </a:extLst>
          </p:cNvPr>
          <p:cNvPicPr>
            <a:picLocks noChangeAspect="1"/>
          </p:cNvPicPr>
          <p:nvPr/>
        </p:nvPicPr>
        <p:blipFill>
          <a:blip r:embed="rId3"/>
          <a:stretch>
            <a:fillRect/>
          </a:stretch>
        </p:blipFill>
        <p:spPr>
          <a:xfrm>
            <a:off x="2262912" y="807916"/>
            <a:ext cx="8865056" cy="2368672"/>
          </a:xfrm>
          <a:prstGeom prst="rect">
            <a:avLst/>
          </a:prstGeom>
        </p:spPr>
      </p:pic>
      <p:pic>
        <p:nvPicPr>
          <p:cNvPr id="5" name="Picture 4">
            <a:extLst>
              <a:ext uri="{FF2B5EF4-FFF2-40B4-BE49-F238E27FC236}">
                <a16:creationId xmlns:a16="http://schemas.microsoft.com/office/drawing/2014/main" id="{14C320BB-12F7-4E85-BB2D-A022F0D6C2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7888" y="2067953"/>
            <a:ext cx="2974112" cy="2974112"/>
          </a:xfrm>
          <a:prstGeom prst="rect">
            <a:avLst/>
          </a:prstGeom>
        </p:spPr>
      </p:pic>
      <p:sp>
        <p:nvSpPr>
          <p:cNvPr id="6" name="Speech Bubble: Rectangle 5">
            <a:extLst>
              <a:ext uri="{FF2B5EF4-FFF2-40B4-BE49-F238E27FC236}">
                <a16:creationId xmlns:a16="http://schemas.microsoft.com/office/drawing/2014/main" id="{A570F784-A3B2-4682-ABE1-21F1D9B49C0D}"/>
              </a:ext>
            </a:extLst>
          </p:cNvPr>
          <p:cNvSpPr/>
          <p:nvPr/>
        </p:nvSpPr>
        <p:spPr>
          <a:xfrm>
            <a:off x="980353" y="3282760"/>
            <a:ext cx="6832319" cy="3215100"/>
          </a:xfrm>
          <a:prstGeom prst="wedgeRectCallout">
            <a:avLst>
              <a:gd name="adj1" fmla="val 76006"/>
              <a:gd name="adj2" fmla="val -42848"/>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Using </a:t>
            </a:r>
            <a:r>
              <a:rPr lang="en-GB" dirty="0" err="1">
                <a:latin typeface="Source Code Pro" panose="020B0509030403020204" pitchFamily="49" charset="0"/>
              </a:rPr>
              <a:t>botland</a:t>
            </a:r>
            <a:r>
              <a:rPr lang="en-GB" dirty="0">
                <a:latin typeface="Source Code Pro" panose="020B0509030403020204" pitchFamily="49" charset="0"/>
              </a:rPr>
              <a:t> coins, [1, 5, 10, 20, 25, 50], the greedy approach will first select 25, then our new money becomes (25-40) = 15, so it will select 10, and our new money becomes (15-10) = 5, and it will select 5. So, we would need 3 coins: (25, 10, 5).</a:t>
            </a:r>
          </a:p>
          <a:p>
            <a:endParaRPr lang="en-GB" dirty="0">
              <a:latin typeface="Source Code Pro" panose="020B0509030403020204" pitchFamily="49" charset="0"/>
            </a:endParaRPr>
          </a:p>
          <a:p>
            <a:r>
              <a:rPr lang="en-GB" dirty="0">
                <a:latin typeface="Source Code Pro" panose="020B0509030403020204" pitchFamily="49" charset="0"/>
              </a:rPr>
              <a:t>However, we could have just selected two 20 coins. Again, the greedy approach will not give us the best solution (at least not in all scenarios).</a:t>
            </a:r>
          </a:p>
        </p:txBody>
      </p:sp>
    </p:spTree>
    <p:extLst>
      <p:ext uri="{BB962C8B-B14F-4D97-AF65-F5344CB8AC3E}">
        <p14:creationId xmlns:p14="http://schemas.microsoft.com/office/powerpoint/2010/main" val="19375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9956D8-647C-4E86-8A6D-8C7984A35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5" y="0"/>
            <a:ext cx="2565405" cy="2565405"/>
          </a:xfrm>
          <a:prstGeom prst="rect">
            <a:avLst/>
          </a:prstGeom>
        </p:spPr>
      </p:pic>
      <p:sp>
        <p:nvSpPr>
          <p:cNvPr id="4" name="Speech Bubble: Rectangle 3">
            <a:extLst>
              <a:ext uri="{FF2B5EF4-FFF2-40B4-BE49-F238E27FC236}">
                <a16:creationId xmlns:a16="http://schemas.microsoft.com/office/drawing/2014/main" id="{08C99E08-022D-471F-A5E6-151259C4A26C}"/>
              </a:ext>
            </a:extLst>
          </p:cNvPr>
          <p:cNvSpPr/>
          <p:nvPr/>
        </p:nvSpPr>
        <p:spPr>
          <a:xfrm>
            <a:off x="2657121" y="249460"/>
            <a:ext cx="6842479" cy="1193260"/>
          </a:xfrm>
          <a:prstGeom prst="wedgeRectCallout">
            <a:avLst>
              <a:gd name="adj1" fmla="val -61260"/>
              <a:gd name="adj2" fmla="val 18172"/>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It looks like our greedy approach failed again. Perhaps we can just calculate all the possibilities, and just select the best one:</a:t>
            </a:r>
          </a:p>
        </p:txBody>
      </p:sp>
      <p:pic>
        <p:nvPicPr>
          <p:cNvPr id="6" name="Picture 5">
            <a:extLst>
              <a:ext uri="{FF2B5EF4-FFF2-40B4-BE49-F238E27FC236}">
                <a16:creationId xmlns:a16="http://schemas.microsoft.com/office/drawing/2014/main" id="{49D04FC7-D8C3-447C-A449-437962232894}"/>
              </a:ext>
            </a:extLst>
          </p:cNvPr>
          <p:cNvPicPr>
            <a:picLocks noChangeAspect="1"/>
          </p:cNvPicPr>
          <p:nvPr/>
        </p:nvPicPr>
        <p:blipFill>
          <a:blip r:embed="rId3"/>
          <a:stretch>
            <a:fillRect/>
          </a:stretch>
        </p:blipFill>
        <p:spPr>
          <a:xfrm>
            <a:off x="2161970" y="1704773"/>
            <a:ext cx="7124270" cy="2934859"/>
          </a:xfrm>
          <a:prstGeom prst="rect">
            <a:avLst/>
          </a:prstGeom>
        </p:spPr>
      </p:pic>
      <p:pic>
        <p:nvPicPr>
          <p:cNvPr id="5" name="Picture 4">
            <a:extLst>
              <a:ext uri="{FF2B5EF4-FFF2-40B4-BE49-F238E27FC236}">
                <a16:creationId xmlns:a16="http://schemas.microsoft.com/office/drawing/2014/main" id="{14DFD6E7-459F-48E8-9764-B110F33016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2974" y="3176588"/>
            <a:ext cx="2974112" cy="2974112"/>
          </a:xfrm>
          <a:prstGeom prst="rect">
            <a:avLst/>
          </a:prstGeom>
        </p:spPr>
      </p:pic>
      <p:sp>
        <p:nvSpPr>
          <p:cNvPr id="7" name="Speech Bubble: Rectangle 6">
            <a:extLst>
              <a:ext uri="{FF2B5EF4-FFF2-40B4-BE49-F238E27FC236}">
                <a16:creationId xmlns:a16="http://schemas.microsoft.com/office/drawing/2014/main" id="{1E0FCE4E-AD87-4CFD-86B7-8F105F39D200}"/>
              </a:ext>
            </a:extLst>
          </p:cNvPr>
          <p:cNvSpPr/>
          <p:nvPr/>
        </p:nvSpPr>
        <p:spPr>
          <a:xfrm>
            <a:off x="1931233" y="5038000"/>
            <a:ext cx="6842479" cy="1193260"/>
          </a:xfrm>
          <a:prstGeom prst="wedgeRectCallout">
            <a:avLst>
              <a:gd name="adj1" fmla="val 57973"/>
              <a:gd name="adj2" fmla="val -51647"/>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This is a recursive algorithm that will select the least amounts of coins. If it cannot, it will just compute itself one step below. To explain myself better...</a:t>
            </a:r>
          </a:p>
        </p:txBody>
      </p:sp>
    </p:spTree>
    <p:extLst>
      <p:ext uri="{BB962C8B-B14F-4D97-AF65-F5344CB8AC3E}">
        <p14:creationId xmlns:p14="http://schemas.microsoft.com/office/powerpoint/2010/main" val="2929156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1">
            <a:extLst>
              <a:ext uri="{FF2B5EF4-FFF2-40B4-BE49-F238E27FC236}">
                <a16:creationId xmlns:a16="http://schemas.microsoft.com/office/drawing/2014/main" id="{C4F67A4E-2AD5-4BDD-A0E2-D9FD1AB10FE5}"/>
              </a:ext>
            </a:extLst>
          </p:cNvPr>
          <p:cNvSpPr/>
          <p:nvPr/>
        </p:nvSpPr>
        <p:spPr>
          <a:xfrm>
            <a:off x="3083841" y="239300"/>
            <a:ext cx="6893279" cy="1071340"/>
          </a:xfrm>
          <a:prstGeom prst="wedgeRectCallout">
            <a:avLst>
              <a:gd name="adj1" fmla="val -62734"/>
              <a:gd name="adj2" fmla="val 55441"/>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For example, computing the minimum number of coins for money = (9) with the coins [1, 5, 6] we will do:</a:t>
            </a:r>
          </a:p>
        </p:txBody>
      </p:sp>
      <p:pic>
        <p:nvPicPr>
          <p:cNvPr id="4" name="Picture 3" descr="A picture containing traffic light&#10;&#10;Description automatically generated">
            <a:extLst>
              <a:ext uri="{FF2B5EF4-FFF2-40B4-BE49-F238E27FC236}">
                <a16:creationId xmlns:a16="http://schemas.microsoft.com/office/drawing/2014/main" id="{B9D250BA-79A1-483E-BECC-73EBF5D72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93040" y="239300"/>
            <a:ext cx="2565401" cy="2565401"/>
          </a:xfrm>
          <a:prstGeom prst="rect">
            <a:avLst/>
          </a:prstGeom>
        </p:spPr>
      </p:pic>
      <p:sp>
        <p:nvSpPr>
          <p:cNvPr id="5" name="Speech Bubble: Rectangle 4">
            <a:extLst>
              <a:ext uri="{FF2B5EF4-FFF2-40B4-BE49-F238E27FC236}">
                <a16:creationId xmlns:a16="http://schemas.microsoft.com/office/drawing/2014/main" id="{4E5A4A14-EF04-4B7F-8AFC-C42CA19F3841}"/>
              </a:ext>
            </a:extLst>
          </p:cNvPr>
          <p:cNvSpPr/>
          <p:nvPr/>
        </p:nvSpPr>
        <p:spPr>
          <a:xfrm>
            <a:off x="3084123" y="1610900"/>
            <a:ext cx="6893279" cy="1965420"/>
          </a:xfrm>
          <a:prstGeom prst="wedgeRectCallout">
            <a:avLst>
              <a:gd name="adj1" fmla="val -63176"/>
              <a:gd name="adj2" fmla="val -30858"/>
            </a:avLst>
          </a:prstGeom>
        </p:spPr>
        <p:style>
          <a:lnRef idx="0">
            <a:schemeClr val="dk1"/>
          </a:lnRef>
          <a:fillRef idx="3">
            <a:schemeClr val="dk1"/>
          </a:fillRef>
          <a:effectRef idx="3">
            <a:schemeClr val="dk1"/>
          </a:effectRef>
          <a:fontRef idx="minor">
            <a:schemeClr val="lt1"/>
          </a:fontRef>
        </p:style>
        <p:txBody>
          <a:bodyPr rtlCol="0" anchor="ctr"/>
          <a:lstStyle/>
          <a:p>
            <a:r>
              <a:rPr lang="en-GB" dirty="0" err="1">
                <a:latin typeface="Source Code Pro" panose="020B0509030403020204" pitchFamily="49" charset="0"/>
              </a:rPr>
              <a:t>MinNumCoins</a:t>
            </a:r>
            <a:r>
              <a:rPr lang="en-GB" dirty="0">
                <a:latin typeface="Source Code Pro" panose="020B0509030403020204" pitchFamily="49" charset="0"/>
              </a:rPr>
              <a:t>(9) = minimum(</a:t>
            </a:r>
          </a:p>
          <a:p>
            <a:r>
              <a:rPr lang="en-GB" dirty="0">
                <a:latin typeface="Source Code Pro" panose="020B0509030403020204" pitchFamily="49" charset="0"/>
              </a:rPr>
              <a:t>	</a:t>
            </a:r>
            <a:r>
              <a:rPr lang="en-GB" dirty="0" err="1">
                <a:latin typeface="Source Code Pro" panose="020B0509030403020204" pitchFamily="49" charset="0"/>
              </a:rPr>
              <a:t>MinNumCoins</a:t>
            </a:r>
            <a:r>
              <a:rPr lang="en-GB" dirty="0">
                <a:latin typeface="Source Code Pro" panose="020B0509030403020204" pitchFamily="49" charset="0"/>
              </a:rPr>
              <a:t>(9-6) + 1 = </a:t>
            </a:r>
            <a:r>
              <a:rPr lang="en-GB" b="1" dirty="0" err="1">
                <a:latin typeface="Source Code Pro" panose="020B0509030403020204" pitchFamily="49" charset="0"/>
              </a:rPr>
              <a:t>MinNumCoins</a:t>
            </a:r>
            <a:r>
              <a:rPr lang="en-GB" b="1" dirty="0">
                <a:latin typeface="Source Code Pro" panose="020B0509030403020204" pitchFamily="49" charset="0"/>
              </a:rPr>
              <a:t>(3) + 1</a:t>
            </a:r>
          </a:p>
          <a:p>
            <a:r>
              <a:rPr lang="en-GB" dirty="0">
                <a:latin typeface="Source Code Pro" panose="020B0509030403020204" pitchFamily="49" charset="0"/>
              </a:rPr>
              <a:t>	</a:t>
            </a:r>
            <a:r>
              <a:rPr lang="en-GB" dirty="0" err="1">
                <a:latin typeface="Source Code Pro" panose="020B0509030403020204" pitchFamily="49" charset="0"/>
              </a:rPr>
              <a:t>MinNumCoins</a:t>
            </a:r>
            <a:r>
              <a:rPr lang="en-GB" dirty="0">
                <a:latin typeface="Source Code Pro" panose="020B0509030403020204" pitchFamily="49" charset="0"/>
              </a:rPr>
              <a:t>(9-5) + 1 = </a:t>
            </a:r>
            <a:r>
              <a:rPr lang="en-GB" b="1" dirty="0" err="1">
                <a:latin typeface="Source Code Pro" panose="020B0509030403020204" pitchFamily="49" charset="0"/>
              </a:rPr>
              <a:t>MinNumCoins</a:t>
            </a:r>
            <a:r>
              <a:rPr lang="en-GB" b="1" dirty="0">
                <a:latin typeface="Source Code Pro" panose="020B0509030403020204" pitchFamily="49" charset="0"/>
              </a:rPr>
              <a:t>(4) + 1</a:t>
            </a:r>
          </a:p>
          <a:p>
            <a:r>
              <a:rPr lang="en-GB" dirty="0">
                <a:latin typeface="Source Code Pro" panose="020B0509030403020204" pitchFamily="49" charset="0"/>
              </a:rPr>
              <a:t>	</a:t>
            </a:r>
            <a:r>
              <a:rPr lang="en-GB" dirty="0" err="1">
                <a:latin typeface="Source Code Pro" panose="020B0509030403020204" pitchFamily="49" charset="0"/>
              </a:rPr>
              <a:t>MinNumCoins</a:t>
            </a:r>
            <a:r>
              <a:rPr lang="en-GB" dirty="0">
                <a:latin typeface="Source Code Pro" panose="020B0509030403020204" pitchFamily="49" charset="0"/>
              </a:rPr>
              <a:t>(9-1) + 1 = </a:t>
            </a:r>
            <a:r>
              <a:rPr lang="en-GB" b="1" dirty="0" err="1">
                <a:latin typeface="Source Code Pro" panose="020B0509030403020204" pitchFamily="49" charset="0"/>
              </a:rPr>
              <a:t>MinNumCoins</a:t>
            </a:r>
            <a:r>
              <a:rPr lang="en-GB" b="1" dirty="0">
                <a:latin typeface="Source Code Pro" panose="020B0509030403020204" pitchFamily="49" charset="0"/>
              </a:rPr>
              <a:t>(8) + 1</a:t>
            </a:r>
          </a:p>
          <a:p>
            <a:r>
              <a:rPr lang="en-GB" dirty="0">
                <a:latin typeface="Source Code Pro" panose="020B0509030403020204" pitchFamily="49" charset="0"/>
              </a:rPr>
              <a:t>)</a:t>
            </a:r>
          </a:p>
        </p:txBody>
      </p:sp>
      <p:sp>
        <p:nvSpPr>
          <p:cNvPr id="6" name="Speech Bubble: Rectangle 5">
            <a:extLst>
              <a:ext uri="{FF2B5EF4-FFF2-40B4-BE49-F238E27FC236}">
                <a16:creationId xmlns:a16="http://schemas.microsoft.com/office/drawing/2014/main" id="{C0061CC7-1196-4F02-A78F-268984AAD314}"/>
              </a:ext>
            </a:extLst>
          </p:cNvPr>
          <p:cNvSpPr/>
          <p:nvPr/>
        </p:nvSpPr>
        <p:spPr>
          <a:xfrm>
            <a:off x="1915440" y="3921755"/>
            <a:ext cx="6893279" cy="2483580"/>
          </a:xfrm>
          <a:prstGeom prst="wedgeRectCallout">
            <a:avLst>
              <a:gd name="adj1" fmla="val 64464"/>
              <a:gd name="adj2" fmla="val -12449"/>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To calculate subsequent steps, like </a:t>
            </a:r>
            <a:r>
              <a:rPr lang="en-GB" dirty="0" err="1">
                <a:latin typeface="Source Code Pro" panose="020B0509030403020204" pitchFamily="49" charset="0"/>
              </a:rPr>
              <a:t>MinNumCoins</a:t>
            </a:r>
            <a:r>
              <a:rPr lang="en-GB" dirty="0">
                <a:latin typeface="Source Code Pro" panose="020B0509030403020204" pitchFamily="49" charset="0"/>
              </a:rPr>
              <a:t>(3), we will just repeat the same procedure over and over again until money=(0), then, all the algorithms above will complete one at a time, sending their result one step above. When they have all completed, the top-most will always give us the minimum amount of coins we need to use.</a:t>
            </a:r>
          </a:p>
        </p:txBody>
      </p:sp>
      <p:pic>
        <p:nvPicPr>
          <p:cNvPr id="8" name="Picture 7">
            <a:extLst>
              <a:ext uri="{FF2B5EF4-FFF2-40B4-BE49-F238E27FC236}">
                <a16:creationId xmlns:a16="http://schemas.microsoft.com/office/drawing/2014/main" id="{EBB06204-0BA4-4CC0-BD15-8EE9F27AC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5755" y="3921755"/>
            <a:ext cx="2936245" cy="2936245"/>
          </a:xfrm>
          <a:prstGeom prst="rect">
            <a:avLst/>
          </a:prstGeom>
        </p:spPr>
      </p:pic>
    </p:spTree>
    <p:extLst>
      <p:ext uri="{BB962C8B-B14F-4D97-AF65-F5344CB8AC3E}">
        <p14:creationId xmlns:p14="http://schemas.microsoft.com/office/powerpoint/2010/main" val="680862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1DFA80-1FB1-4FB6-8017-F47CDA347C9D}"/>
              </a:ext>
            </a:extLst>
          </p:cNvPr>
          <p:cNvSpPr/>
          <p:nvPr/>
        </p:nvSpPr>
        <p:spPr>
          <a:xfrm>
            <a:off x="1356906" y="0"/>
            <a:ext cx="931562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ALIGNMENT of DNA sequences</a:t>
            </a:r>
            <a:endParaRPr lang="en-GB"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6" name="Picture 5" descr="A picture containing vector graphics&#10;&#10;Description automatically generated">
            <a:extLst>
              <a:ext uri="{FF2B5EF4-FFF2-40B4-BE49-F238E27FC236}">
                <a16:creationId xmlns:a16="http://schemas.microsoft.com/office/drawing/2014/main" id="{41B0AB1F-9A9F-40C1-89B2-C45F4E904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5" y="152399"/>
            <a:ext cx="3581405" cy="3581405"/>
          </a:xfrm>
          <a:prstGeom prst="rect">
            <a:avLst/>
          </a:prstGeom>
        </p:spPr>
      </p:pic>
      <p:sp>
        <p:nvSpPr>
          <p:cNvPr id="7" name="Speech Bubble: Rectangle 6">
            <a:extLst>
              <a:ext uri="{FF2B5EF4-FFF2-40B4-BE49-F238E27FC236}">
                <a16:creationId xmlns:a16="http://schemas.microsoft.com/office/drawing/2014/main" id="{93DEFF99-584A-4213-96EB-BB278166C063}"/>
              </a:ext>
            </a:extLst>
          </p:cNvPr>
          <p:cNvSpPr/>
          <p:nvPr/>
        </p:nvSpPr>
        <p:spPr>
          <a:xfrm>
            <a:off x="2794000" y="923330"/>
            <a:ext cx="4531360" cy="722590"/>
          </a:xfrm>
          <a:prstGeom prst="wedgeRectCallout">
            <a:avLst>
              <a:gd name="adj1" fmla="val -67478"/>
              <a:gd name="adj2" fmla="val 66179"/>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dirty="0">
                <a:latin typeface="Source Code Pro" panose="020B0509030403020204" pitchFamily="49" charset="0"/>
              </a:rPr>
              <a:t>Why do we need to align DNA sequences?</a:t>
            </a:r>
          </a:p>
        </p:txBody>
      </p:sp>
      <p:sp>
        <p:nvSpPr>
          <p:cNvPr id="5" name="Speech Bubble: Rectangle 4">
            <a:extLst>
              <a:ext uri="{FF2B5EF4-FFF2-40B4-BE49-F238E27FC236}">
                <a16:creationId xmlns:a16="http://schemas.microsoft.com/office/drawing/2014/main" id="{35C1AE37-F48E-4ED7-8DAC-EB0CA0956D24}"/>
              </a:ext>
            </a:extLst>
          </p:cNvPr>
          <p:cNvSpPr/>
          <p:nvPr/>
        </p:nvSpPr>
        <p:spPr>
          <a:xfrm>
            <a:off x="1564640" y="2814224"/>
            <a:ext cx="4531360" cy="3685819"/>
          </a:xfrm>
          <a:prstGeom prst="wedgeRectCallout">
            <a:avLst>
              <a:gd name="adj1" fmla="val -39452"/>
              <a:gd name="adj2" fmla="val -73304"/>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NGS produces </a:t>
            </a:r>
            <a:r>
              <a:rPr lang="en-GB" b="1" dirty="0">
                <a:latin typeface="Source Code Pro" panose="020B0509030403020204" pitchFamily="49" charset="0"/>
              </a:rPr>
              <a:t>a lot of small reads</a:t>
            </a:r>
            <a:r>
              <a:rPr lang="en-GB" dirty="0">
                <a:latin typeface="Source Code Pro" panose="020B0509030403020204" pitchFamily="49" charset="0"/>
              </a:rPr>
              <a:t>, and the first analysis step is to align these sequences either together or to a reference genome. This alignment problem is shared among different biological research fields, such as Genetic disease research, construction of phylogenetic trees, comparing different sequences and almost all -</a:t>
            </a:r>
            <a:r>
              <a:rPr lang="en-GB" dirty="0" err="1">
                <a:latin typeface="Source Code Pro" panose="020B0509030403020204" pitchFamily="49" charset="0"/>
              </a:rPr>
              <a:t>seq</a:t>
            </a:r>
            <a:r>
              <a:rPr lang="en-GB" dirty="0">
                <a:latin typeface="Source Code Pro" panose="020B0509030403020204" pitchFamily="49" charset="0"/>
              </a:rPr>
              <a:t> techniques (like ChiP-</a:t>
            </a:r>
            <a:r>
              <a:rPr lang="en-GB" dirty="0" err="1">
                <a:latin typeface="Source Code Pro" panose="020B0509030403020204" pitchFamily="49" charset="0"/>
              </a:rPr>
              <a:t>seq</a:t>
            </a:r>
            <a:r>
              <a:rPr lang="en-GB" dirty="0">
                <a:latin typeface="Source Code Pro" panose="020B0509030403020204" pitchFamily="49" charset="0"/>
              </a:rPr>
              <a:t>).</a:t>
            </a:r>
          </a:p>
        </p:txBody>
      </p:sp>
      <p:pic>
        <p:nvPicPr>
          <p:cNvPr id="10" name="Picture 9" descr="A close up of a logo&#10;&#10;Description automatically generated">
            <a:extLst>
              <a:ext uri="{FF2B5EF4-FFF2-40B4-BE49-F238E27FC236}">
                <a16:creationId xmlns:a16="http://schemas.microsoft.com/office/drawing/2014/main" id="{F8DA6367-8E97-409A-A79A-6AFD76E42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283" y="2065117"/>
            <a:ext cx="5455021" cy="3337373"/>
          </a:xfrm>
          <a:prstGeom prst="rect">
            <a:avLst/>
          </a:prstGeom>
        </p:spPr>
      </p:pic>
    </p:spTree>
    <p:extLst>
      <p:ext uri="{BB962C8B-B14F-4D97-AF65-F5344CB8AC3E}">
        <p14:creationId xmlns:p14="http://schemas.microsoft.com/office/powerpoint/2010/main" val="3863119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A50754-D9E3-41EC-943C-7AC28D678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197" y="-299721"/>
            <a:ext cx="2560325" cy="2560325"/>
          </a:xfrm>
          <a:prstGeom prst="rect">
            <a:avLst/>
          </a:prstGeom>
        </p:spPr>
      </p:pic>
      <p:sp>
        <p:nvSpPr>
          <p:cNvPr id="4" name="Speech Bubble: Rectangle 3">
            <a:extLst>
              <a:ext uri="{FF2B5EF4-FFF2-40B4-BE49-F238E27FC236}">
                <a16:creationId xmlns:a16="http://schemas.microsoft.com/office/drawing/2014/main" id="{86223355-834C-4606-8A0F-A4AD94432502}"/>
              </a:ext>
            </a:extLst>
          </p:cNvPr>
          <p:cNvSpPr/>
          <p:nvPr/>
        </p:nvSpPr>
        <p:spPr>
          <a:xfrm>
            <a:off x="3393437" y="200931"/>
            <a:ext cx="6253199" cy="1559020"/>
          </a:xfrm>
          <a:prstGeom prst="wedgeRectCallout">
            <a:avLst>
              <a:gd name="adj1" fmla="val -57961"/>
              <a:gd name="adj2" fmla="val -15893"/>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We can look at this like a tree: Each branch is a new instance of the same algorithm. They will be completed step by step, from the bottom to the top.</a:t>
            </a:r>
          </a:p>
        </p:txBody>
      </p:sp>
      <p:pic>
        <p:nvPicPr>
          <p:cNvPr id="5" name="Picture 4">
            <a:extLst>
              <a:ext uri="{FF2B5EF4-FFF2-40B4-BE49-F238E27FC236}">
                <a16:creationId xmlns:a16="http://schemas.microsoft.com/office/drawing/2014/main" id="{D4796B29-887F-4E48-A100-59972AF315FB}"/>
              </a:ext>
            </a:extLst>
          </p:cNvPr>
          <p:cNvPicPr>
            <a:picLocks noChangeAspect="1"/>
          </p:cNvPicPr>
          <p:nvPr/>
        </p:nvPicPr>
        <p:blipFill>
          <a:blip r:embed="rId3"/>
          <a:stretch>
            <a:fillRect/>
          </a:stretch>
        </p:blipFill>
        <p:spPr>
          <a:xfrm>
            <a:off x="169939" y="2056068"/>
            <a:ext cx="6350097" cy="4054622"/>
          </a:xfrm>
          <a:prstGeom prst="rect">
            <a:avLst/>
          </a:prstGeom>
        </p:spPr>
      </p:pic>
      <p:pic>
        <p:nvPicPr>
          <p:cNvPr id="7" name="Picture 6">
            <a:extLst>
              <a:ext uri="{FF2B5EF4-FFF2-40B4-BE49-F238E27FC236}">
                <a16:creationId xmlns:a16="http://schemas.microsoft.com/office/drawing/2014/main" id="{B2D870B9-5AD7-46AA-99D1-B59A6024B5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096000" y="1534161"/>
            <a:ext cx="3017520" cy="3017520"/>
          </a:xfrm>
          <a:prstGeom prst="rect">
            <a:avLst/>
          </a:prstGeom>
        </p:spPr>
      </p:pic>
      <p:sp>
        <p:nvSpPr>
          <p:cNvPr id="8" name="Speech Bubble: Rectangle 7">
            <a:extLst>
              <a:ext uri="{FF2B5EF4-FFF2-40B4-BE49-F238E27FC236}">
                <a16:creationId xmlns:a16="http://schemas.microsoft.com/office/drawing/2014/main" id="{D3D59054-CA00-4083-B816-17CC0DB750F2}"/>
              </a:ext>
            </a:extLst>
          </p:cNvPr>
          <p:cNvSpPr/>
          <p:nvPr/>
        </p:nvSpPr>
        <p:spPr>
          <a:xfrm>
            <a:off x="6624320" y="4318539"/>
            <a:ext cx="5397741" cy="2338529"/>
          </a:xfrm>
          <a:prstGeom prst="wedgeRectCallout">
            <a:avLst>
              <a:gd name="adj1" fmla="val -22198"/>
              <a:gd name="adj2" fmla="val -61077"/>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However, look at how many times we are calculating the exact same function in our tree. For example, this is trying to solve money=(76) with coins = [1, 5, 6]. The solution for money =(69) is computed 5 times, and the one for money = (30) is computed trillions of time! So much waste!</a:t>
            </a:r>
          </a:p>
        </p:txBody>
      </p:sp>
    </p:spTree>
    <p:extLst>
      <p:ext uri="{BB962C8B-B14F-4D97-AF65-F5344CB8AC3E}">
        <p14:creationId xmlns:p14="http://schemas.microsoft.com/office/powerpoint/2010/main" val="1511219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raffic light&#10;&#10;Description automatically generated">
            <a:extLst>
              <a:ext uri="{FF2B5EF4-FFF2-40B4-BE49-F238E27FC236}">
                <a16:creationId xmlns:a16="http://schemas.microsoft.com/office/drawing/2014/main" id="{3045244B-82D8-4C6C-9621-D911B4D50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72720" y="-85820"/>
            <a:ext cx="2565401" cy="2565401"/>
          </a:xfrm>
          <a:prstGeom prst="rect">
            <a:avLst/>
          </a:prstGeom>
        </p:spPr>
      </p:pic>
      <p:sp>
        <p:nvSpPr>
          <p:cNvPr id="3" name="Speech Bubble: Rectangle 2">
            <a:extLst>
              <a:ext uri="{FF2B5EF4-FFF2-40B4-BE49-F238E27FC236}">
                <a16:creationId xmlns:a16="http://schemas.microsoft.com/office/drawing/2014/main" id="{8D990D85-3B8B-4A9A-B554-9DB996AFA47F}"/>
              </a:ext>
            </a:extLst>
          </p:cNvPr>
          <p:cNvSpPr/>
          <p:nvPr/>
        </p:nvSpPr>
        <p:spPr>
          <a:xfrm>
            <a:off x="2392681" y="99331"/>
            <a:ext cx="6253199" cy="1559020"/>
          </a:xfrm>
          <a:prstGeom prst="wedgeRectCallout">
            <a:avLst>
              <a:gd name="adj1" fmla="val -57961"/>
              <a:gd name="adj2" fmla="val -15893"/>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The recursive solution, then, will be way too slow for any practical application. </a:t>
            </a:r>
          </a:p>
          <a:p>
            <a:endParaRPr lang="en-GB" dirty="0">
              <a:latin typeface="Source Code Pro" panose="020B0509030403020204" pitchFamily="49" charset="0"/>
            </a:endParaRPr>
          </a:p>
          <a:p>
            <a:r>
              <a:rPr lang="en-GB" dirty="0">
                <a:latin typeface="Source Code Pro" panose="020B0509030403020204" pitchFamily="49" charset="0"/>
              </a:rPr>
              <a:t>However, can we just simply </a:t>
            </a:r>
            <a:r>
              <a:rPr lang="en-GB" i="1" dirty="0">
                <a:latin typeface="Source Code Pro" panose="020B0509030403020204" pitchFamily="49" charset="0"/>
              </a:rPr>
              <a:t>not</a:t>
            </a:r>
            <a:r>
              <a:rPr lang="en-GB" dirty="0">
                <a:latin typeface="Source Code Pro" panose="020B0509030403020204" pitchFamily="49" charset="0"/>
              </a:rPr>
              <a:t> re-calculate several results, but only doing it once?</a:t>
            </a:r>
          </a:p>
        </p:txBody>
      </p:sp>
      <p:pic>
        <p:nvPicPr>
          <p:cNvPr id="4" name="Picture 3">
            <a:extLst>
              <a:ext uri="{FF2B5EF4-FFF2-40B4-BE49-F238E27FC236}">
                <a16:creationId xmlns:a16="http://schemas.microsoft.com/office/drawing/2014/main" id="{CBA500D3-EA9D-4663-91AA-555E5CEDBB27}"/>
              </a:ext>
            </a:extLst>
          </p:cNvPr>
          <p:cNvPicPr>
            <a:picLocks noChangeAspect="1"/>
          </p:cNvPicPr>
          <p:nvPr/>
        </p:nvPicPr>
        <p:blipFill>
          <a:blip r:embed="rId3"/>
          <a:stretch>
            <a:fillRect/>
          </a:stretch>
        </p:blipFill>
        <p:spPr>
          <a:xfrm>
            <a:off x="2498827" y="2691828"/>
            <a:ext cx="7194345" cy="2350273"/>
          </a:xfrm>
          <a:prstGeom prst="rect">
            <a:avLst/>
          </a:prstGeom>
        </p:spPr>
      </p:pic>
      <p:sp>
        <p:nvSpPr>
          <p:cNvPr id="5" name="Speech Bubble: Rectangle 4">
            <a:extLst>
              <a:ext uri="{FF2B5EF4-FFF2-40B4-BE49-F238E27FC236}">
                <a16:creationId xmlns:a16="http://schemas.microsoft.com/office/drawing/2014/main" id="{50BB2595-5B7B-43BF-8656-6301C6F1902B}"/>
              </a:ext>
            </a:extLst>
          </p:cNvPr>
          <p:cNvSpPr/>
          <p:nvPr/>
        </p:nvSpPr>
        <p:spPr>
          <a:xfrm>
            <a:off x="2498827" y="1996983"/>
            <a:ext cx="2286533" cy="426180"/>
          </a:xfrm>
          <a:prstGeom prst="wedgeRectCallout">
            <a:avLst>
              <a:gd name="adj1" fmla="val -84622"/>
              <a:gd name="adj2" fmla="val -73109"/>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As an example:</a:t>
            </a:r>
          </a:p>
        </p:txBody>
      </p:sp>
      <p:pic>
        <p:nvPicPr>
          <p:cNvPr id="7" name="Picture 6">
            <a:extLst>
              <a:ext uri="{FF2B5EF4-FFF2-40B4-BE49-F238E27FC236}">
                <a16:creationId xmlns:a16="http://schemas.microsoft.com/office/drawing/2014/main" id="{B0AEE8C2-113A-4D67-8FFB-2AB9918DF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859792" y="4528270"/>
            <a:ext cx="2453650" cy="2453650"/>
          </a:xfrm>
          <a:prstGeom prst="rect">
            <a:avLst/>
          </a:prstGeom>
        </p:spPr>
      </p:pic>
      <p:sp>
        <p:nvSpPr>
          <p:cNvPr id="8" name="Speech Bubble: Rectangle 7">
            <a:extLst>
              <a:ext uri="{FF2B5EF4-FFF2-40B4-BE49-F238E27FC236}">
                <a16:creationId xmlns:a16="http://schemas.microsoft.com/office/drawing/2014/main" id="{499CDFD0-0678-4127-B509-AFB85B9AB775}"/>
              </a:ext>
            </a:extLst>
          </p:cNvPr>
          <p:cNvSpPr/>
          <p:nvPr/>
        </p:nvSpPr>
        <p:spPr>
          <a:xfrm>
            <a:off x="4434841" y="5183941"/>
            <a:ext cx="6253199" cy="1559020"/>
          </a:xfrm>
          <a:prstGeom prst="wedgeRectCallout">
            <a:avLst>
              <a:gd name="adj1" fmla="val -58123"/>
              <a:gd name="adj2" fmla="val -31534"/>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If we have money=0, we will use 0 coins.</a:t>
            </a:r>
          </a:p>
          <a:p>
            <a:endParaRPr lang="en-GB" dirty="0">
              <a:latin typeface="Source Code Pro" panose="020B0509030403020204" pitchFamily="49" charset="0"/>
            </a:endParaRPr>
          </a:p>
          <a:p>
            <a:r>
              <a:rPr lang="en-GB" dirty="0">
                <a:latin typeface="Source Code Pro" panose="020B0509030403020204" pitchFamily="49" charset="0"/>
              </a:rPr>
              <a:t>If we move on to 1, then the only possible value we can have is to use 1 [1] coin to go back to 0.</a:t>
            </a:r>
          </a:p>
        </p:txBody>
      </p:sp>
    </p:spTree>
    <p:extLst>
      <p:ext uri="{BB962C8B-B14F-4D97-AF65-F5344CB8AC3E}">
        <p14:creationId xmlns:p14="http://schemas.microsoft.com/office/powerpoint/2010/main" val="857994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1B976A-8A03-4886-BC8C-8811BA3C14CD}"/>
              </a:ext>
            </a:extLst>
          </p:cNvPr>
          <p:cNvPicPr>
            <a:picLocks noChangeAspect="1"/>
          </p:cNvPicPr>
          <p:nvPr/>
        </p:nvPicPr>
        <p:blipFill>
          <a:blip r:embed="rId2"/>
          <a:stretch>
            <a:fillRect/>
          </a:stretch>
        </p:blipFill>
        <p:spPr>
          <a:xfrm>
            <a:off x="137662" y="109760"/>
            <a:ext cx="6974780" cy="2279058"/>
          </a:xfrm>
          <a:prstGeom prst="rect">
            <a:avLst/>
          </a:prstGeom>
        </p:spPr>
      </p:pic>
      <p:pic>
        <p:nvPicPr>
          <p:cNvPr id="3" name="Picture 2">
            <a:extLst>
              <a:ext uri="{FF2B5EF4-FFF2-40B4-BE49-F238E27FC236}">
                <a16:creationId xmlns:a16="http://schemas.microsoft.com/office/drawing/2014/main" id="{1FD1E355-81EE-431D-925D-F2BF744C3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9712" y="1285849"/>
            <a:ext cx="2552160" cy="2552160"/>
          </a:xfrm>
          <a:prstGeom prst="rect">
            <a:avLst/>
          </a:prstGeom>
        </p:spPr>
      </p:pic>
      <p:sp>
        <p:nvSpPr>
          <p:cNvPr id="4" name="Speech Bubble: Rectangle 3">
            <a:extLst>
              <a:ext uri="{FF2B5EF4-FFF2-40B4-BE49-F238E27FC236}">
                <a16:creationId xmlns:a16="http://schemas.microsoft.com/office/drawing/2014/main" id="{B5C5C556-3822-4386-800E-0E377AC13BD3}"/>
              </a:ext>
            </a:extLst>
          </p:cNvPr>
          <p:cNvSpPr/>
          <p:nvPr/>
        </p:nvSpPr>
        <p:spPr>
          <a:xfrm>
            <a:off x="5166923" y="2567009"/>
            <a:ext cx="6893279" cy="1334246"/>
          </a:xfrm>
          <a:prstGeom prst="wedgeRectCallout">
            <a:avLst>
              <a:gd name="adj1" fmla="val -55954"/>
              <a:gd name="adj2" fmla="val -44564"/>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We can do the same for 2: The largest coin that fits is 1, and our new money becomes (2-1) = 1, but we already know that </a:t>
            </a:r>
            <a:r>
              <a:rPr lang="en-GB" dirty="0" err="1">
                <a:latin typeface="Source Code Pro" panose="020B0509030403020204" pitchFamily="49" charset="0"/>
              </a:rPr>
              <a:t>minNumCoins</a:t>
            </a:r>
            <a:r>
              <a:rPr lang="en-GB" dirty="0">
                <a:latin typeface="Source Code Pro" panose="020B0509030403020204" pitchFamily="49" charset="0"/>
              </a:rPr>
              <a:t>(1) is 1, so, </a:t>
            </a:r>
            <a:r>
              <a:rPr lang="en-GB" dirty="0" err="1">
                <a:latin typeface="Source Code Pro" panose="020B0509030403020204" pitchFamily="49" charset="0"/>
              </a:rPr>
              <a:t>MinNumCoins</a:t>
            </a:r>
            <a:r>
              <a:rPr lang="en-GB" dirty="0">
                <a:latin typeface="Source Code Pro" panose="020B0509030403020204" pitchFamily="49" charset="0"/>
              </a:rPr>
              <a:t>(2) = </a:t>
            </a:r>
            <a:r>
              <a:rPr lang="en-GB" dirty="0" err="1">
                <a:latin typeface="Source Code Pro" panose="020B0509030403020204" pitchFamily="49" charset="0"/>
              </a:rPr>
              <a:t>minNumCoins</a:t>
            </a:r>
            <a:r>
              <a:rPr lang="en-GB" dirty="0">
                <a:latin typeface="Source Code Pro" panose="020B0509030403020204" pitchFamily="49" charset="0"/>
              </a:rPr>
              <a:t>(1) + 1 = 1+1 = 2!</a:t>
            </a:r>
          </a:p>
        </p:txBody>
      </p:sp>
      <p:sp>
        <p:nvSpPr>
          <p:cNvPr id="5" name="Speech Bubble: Rectangle 4">
            <a:extLst>
              <a:ext uri="{FF2B5EF4-FFF2-40B4-BE49-F238E27FC236}">
                <a16:creationId xmlns:a16="http://schemas.microsoft.com/office/drawing/2014/main" id="{FD9237CC-3527-4802-96AB-2D565F07C89F}"/>
              </a:ext>
            </a:extLst>
          </p:cNvPr>
          <p:cNvSpPr/>
          <p:nvPr/>
        </p:nvSpPr>
        <p:spPr>
          <a:xfrm>
            <a:off x="716843" y="4162129"/>
            <a:ext cx="6893279" cy="1334246"/>
          </a:xfrm>
          <a:prstGeom prst="wedgeRectCallout">
            <a:avLst>
              <a:gd name="adj1" fmla="val -3925"/>
              <a:gd name="adj2" fmla="val -78069"/>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Up to four, it is the exact same thing: We calculate the new value by remembering the ones we already calculated.</a:t>
            </a:r>
          </a:p>
        </p:txBody>
      </p:sp>
    </p:spTree>
    <p:extLst>
      <p:ext uri="{BB962C8B-B14F-4D97-AF65-F5344CB8AC3E}">
        <p14:creationId xmlns:p14="http://schemas.microsoft.com/office/powerpoint/2010/main" val="3260218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E179A7-83C1-4CB3-85A1-B541A283A3DC}"/>
              </a:ext>
            </a:extLst>
          </p:cNvPr>
          <p:cNvPicPr>
            <a:picLocks noChangeAspect="1"/>
          </p:cNvPicPr>
          <p:nvPr/>
        </p:nvPicPr>
        <p:blipFill>
          <a:blip r:embed="rId2"/>
          <a:stretch>
            <a:fillRect/>
          </a:stretch>
        </p:blipFill>
        <p:spPr>
          <a:xfrm>
            <a:off x="101474" y="90117"/>
            <a:ext cx="6279386" cy="2632763"/>
          </a:xfrm>
          <a:prstGeom prst="rect">
            <a:avLst/>
          </a:prstGeom>
        </p:spPr>
      </p:pic>
      <p:pic>
        <p:nvPicPr>
          <p:cNvPr id="3" name="Picture 2">
            <a:extLst>
              <a:ext uri="{FF2B5EF4-FFF2-40B4-BE49-F238E27FC236}">
                <a16:creationId xmlns:a16="http://schemas.microsoft.com/office/drawing/2014/main" id="{8FCA15B9-CB92-49EA-A7DA-DE234585D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780" y="624428"/>
            <a:ext cx="2552160" cy="2552160"/>
          </a:xfrm>
          <a:prstGeom prst="rect">
            <a:avLst/>
          </a:prstGeom>
        </p:spPr>
      </p:pic>
      <p:sp>
        <p:nvSpPr>
          <p:cNvPr id="4" name="Speech Bubble: Rectangle 3">
            <a:extLst>
              <a:ext uri="{FF2B5EF4-FFF2-40B4-BE49-F238E27FC236}">
                <a16:creationId xmlns:a16="http://schemas.microsoft.com/office/drawing/2014/main" id="{EE56D59A-B215-4A45-87CA-B7A60E95C86D}"/>
              </a:ext>
            </a:extLst>
          </p:cNvPr>
          <p:cNvSpPr/>
          <p:nvPr/>
        </p:nvSpPr>
        <p:spPr>
          <a:xfrm>
            <a:off x="7193280" y="90116"/>
            <a:ext cx="4804779" cy="2805483"/>
          </a:xfrm>
          <a:prstGeom prst="wedgeRectCallout">
            <a:avLst>
              <a:gd name="adj1" fmla="val -57223"/>
              <a:gd name="adj2" fmla="val 8672"/>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For 5, we have a choice (using [1,5,6] as our coins): we either do 5-1 or 5-5. We know what (5-1) is, it’s </a:t>
            </a:r>
            <a:r>
              <a:rPr lang="en-GB" dirty="0" err="1">
                <a:latin typeface="Source Code Pro" panose="020B0509030403020204" pitchFamily="49" charset="0"/>
              </a:rPr>
              <a:t>minNumCoins</a:t>
            </a:r>
            <a:r>
              <a:rPr lang="en-GB" dirty="0">
                <a:latin typeface="Source Code Pro" panose="020B0509030403020204" pitchFamily="49" charset="0"/>
              </a:rPr>
              <a:t>(4) +1, which is 5. </a:t>
            </a:r>
          </a:p>
          <a:p>
            <a:r>
              <a:rPr lang="en-GB" dirty="0">
                <a:latin typeface="Source Code Pro" panose="020B0509030403020204" pitchFamily="49" charset="0"/>
              </a:rPr>
              <a:t>Instead, </a:t>
            </a:r>
            <a:r>
              <a:rPr lang="en-GB" dirty="0" err="1">
                <a:latin typeface="Source Code Pro" panose="020B0509030403020204" pitchFamily="49" charset="0"/>
              </a:rPr>
              <a:t>MinNumCoins</a:t>
            </a:r>
            <a:r>
              <a:rPr lang="en-GB" dirty="0">
                <a:latin typeface="Source Code Pro" panose="020B0509030403020204" pitchFamily="49" charset="0"/>
              </a:rPr>
              <a:t>(5-5) = </a:t>
            </a:r>
            <a:r>
              <a:rPr lang="en-GB" dirty="0" err="1">
                <a:latin typeface="Source Code Pro" panose="020B0509030403020204" pitchFamily="49" charset="0"/>
              </a:rPr>
              <a:t>minNumCoins</a:t>
            </a:r>
            <a:r>
              <a:rPr lang="en-GB" dirty="0">
                <a:latin typeface="Source Code Pro" panose="020B0509030403020204" pitchFamily="49" charset="0"/>
              </a:rPr>
              <a:t>(0) +1 =1, so our best option is 1! We then remember this choice, and move onto 6.</a:t>
            </a:r>
          </a:p>
        </p:txBody>
      </p:sp>
      <p:pic>
        <p:nvPicPr>
          <p:cNvPr id="5" name="Picture 4">
            <a:extLst>
              <a:ext uri="{FF2B5EF4-FFF2-40B4-BE49-F238E27FC236}">
                <a16:creationId xmlns:a16="http://schemas.microsoft.com/office/drawing/2014/main" id="{6F5B30FF-CFE0-4C20-B26F-C4B93AA2CD84}"/>
              </a:ext>
            </a:extLst>
          </p:cNvPr>
          <p:cNvPicPr>
            <a:picLocks noChangeAspect="1"/>
          </p:cNvPicPr>
          <p:nvPr/>
        </p:nvPicPr>
        <p:blipFill>
          <a:blip r:embed="rId4"/>
          <a:stretch>
            <a:fillRect/>
          </a:stretch>
        </p:blipFill>
        <p:spPr>
          <a:xfrm>
            <a:off x="6220855" y="3109259"/>
            <a:ext cx="5508083" cy="3617985"/>
          </a:xfrm>
          <a:prstGeom prst="rect">
            <a:avLst/>
          </a:prstGeom>
        </p:spPr>
      </p:pic>
      <p:pic>
        <p:nvPicPr>
          <p:cNvPr id="7" name="Picture 6" descr="A picture containing traffic light&#10;&#10;Description automatically generated">
            <a:extLst>
              <a:ext uri="{FF2B5EF4-FFF2-40B4-BE49-F238E27FC236}">
                <a16:creationId xmlns:a16="http://schemas.microsoft.com/office/drawing/2014/main" id="{7A375403-D553-44E7-93C1-55A88F2772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596632" y="2312034"/>
            <a:ext cx="2636525" cy="2636525"/>
          </a:xfrm>
          <a:prstGeom prst="rect">
            <a:avLst/>
          </a:prstGeom>
        </p:spPr>
      </p:pic>
      <p:sp>
        <p:nvSpPr>
          <p:cNvPr id="8" name="Speech Bubble: Rectangle 7">
            <a:extLst>
              <a:ext uri="{FF2B5EF4-FFF2-40B4-BE49-F238E27FC236}">
                <a16:creationId xmlns:a16="http://schemas.microsoft.com/office/drawing/2014/main" id="{4A8921F0-C552-4682-ACE4-3247CE22B124}"/>
              </a:ext>
            </a:extLst>
          </p:cNvPr>
          <p:cNvSpPr/>
          <p:nvPr/>
        </p:nvSpPr>
        <p:spPr>
          <a:xfrm>
            <a:off x="380921" y="3176589"/>
            <a:ext cx="4804779" cy="3339794"/>
          </a:xfrm>
          <a:prstGeom prst="wedgeRectCallout">
            <a:avLst>
              <a:gd name="adj1" fmla="val 62462"/>
              <a:gd name="adj2" fmla="val -34525"/>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We do this again and again. The key feature of this approach is that we don’t have to calculate again and again what is the best option for every possible number, but we just remember the ones we computed earlier. When we get to 9, its answer will be the minimum number of coins needed, and we considered all possible choices, so it </a:t>
            </a:r>
            <a:r>
              <a:rPr lang="en-GB" b="1" dirty="0">
                <a:latin typeface="Source Code Pro" panose="020B0509030403020204" pitchFamily="49" charset="0"/>
              </a:rPr>
              <a:t>must be the correct value</a:t>
            </a:r>
            <a:r>
              <a:rPr lang="en-GB" dirty="0">
                <a:latin typeface="Source Code Pro" panose="020B0509030403020204" pitchFamily="49" charset="0"/>
              </a:rPr>
              <a:t>.</a:t>
            </a:r>
          </a:p>
        </p:txBody>
      </p:sp>
    </p:spTree>
    <p:extLst>
      <p:ext uri="{BB962C8B-B14F-4D97-AF65-F5344CB8AC3E}">
        <p14:creationId xmlns:p14="http://schemas.microsoft.com/office/powerpoint/2010/main" val="4283173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EAE275-4C65-47EC-B16B-37A1FE25B7E1}"/>
              </a:ext>
            </a:extLst>
          </p:cNvPr>
          <p:cNvPicPr>
            <a:picLocks noChangeAspect="1"/>
          </p:cNvPicPr>
          <p:nvPr/>
        </p:nvPicPr>
        <p:blipFill>
          <a:blip r:embed="rId2"/>
          <a:stretch>
            <a:fillRect/>
          </a:stretch>
        </p:blipFill>
        <p:spPr>
          <a:xfrm>
            <a:off x="1385841" y="2172304"/>
            <a:ext cx="7381745" cy="3424616"/>
          </a:xfrm>
          <a:prstGeom prst="rect">
            <a:avLst/>
          </a:prstGeom>
        </p:spPr>
      </p:pic>
      <p:pic>
        <p:nvPicPr>
          <p:cNvPr id="4" name="Picture 3">
            <a:extLst>
              <a:ext uri="{FF2B5EF4-FFF2-40B4-BE49-F238E27FC236}">
                <a16:creationId xmlns:a16="http://schemas.microsoft.com/office/drawing/2014/main" id="{47D385EE-2CD7-418E-9C8D-1B7C8A23B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5" y="57464"/>
            <a:ext cx="3159765" cy="3159765"/>
          </a:xfrm>
          <a:prstGeom prst="rect">
            <a:avLst/>
          </a:prstGeom>
        </p:spPr>
      </p:pic>
      <p:sp>
        <p:nvSpPr>
          <p:cNvPr id="5" name="Speech Bubble: Rectangle 4">
            <a:extLst>
              <a:ext uri="{FF2B5EF4-FFF2-40B4-BE49-F238E27FC236}">
                <a16:creationId xmlns:a16="http://schemas.microsoft.com/office/drawing/2014/main" id="{8E9468A1-F4A6-4BC9-B87F-0A2C6BE8E82A}"/>
              </a:ext>
            </a:extLst>
          </p:cNvPr>
          <p:cNvSpPr/>
          <p:nvPr/>
        </p:nvSpPr>
        <p:spPr>
          <a:xfrm>
            <a:off x="3543169" y="415237"/>
            <a:ext cx="6962271" cy="1068124"/>
          </a:xfrm>
          <a:prstGeom prst="wedgeRectCallout">
            <a:avLst>
              <a:gd name="adj1" fmla="val -66693"/>
              <a:gd name="adj2" fmla="val 28067"/>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This philosophy, of starting from the bottom and calculating the choices by remembering the previous outcomes is called </a:t>
            </a:r>
            <a:r>
              <a:rPr lang="en-GB" b="1" dirty="0">
                <a:latin typeface="Source Code Pro" panose="020B0509030403020204" pitchFamily="49" charset="0"/>
              </a:rPr>
              <a:t>dynamic programming</a:t>
            </a:r>
            <a:r>
              <a:rPr lang="en-GB" dirty="0">
                <a:latin typeface="Source Code Pro" panose="020B0509030403020204" pitchFamily="49" charset="0"/>
              </a:rPr>
              <a:t>. </a:t>
            </a:r>
          </a:p>
        </p:txBody>
      </p:sp>
      <p:pic>
        <p:nvPicPr>
          <p:cNvPr id="6" name="Picture 5">
            <a:extLst>
              <a:ext uri="{FF2B5EF4-FFF2-40B4-BE49-F238E27FC236}">
                <a16:creationId xmlns:a16="http://schemas.microsoft.com/office/drawing/2014/main" id="{0501DC21-0F97-4F8B-ABAC-47BB7D365E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5912" y="4305840"/>
            <a:ext cx="2552160" cy="2552160"/>
          </a:xfrm>
          <a:prstGeom prst="rect">
            <a:avLst/>
          </a:prstGeom>
        </p:spPr>
      </p:pic>
      <p:sp>
        <p:nvSpPr>
          <p:cNvPr id="7" name="Speech Bubble: Rectangle 6">
            <a:extLst>
              <a:ext uri="{FF2B5EF4-FFF2-40B4-BE49-F238E27FC236}">
                <a16:creationId xmlns:a16="http://schemas.microsoft.com/office/drawing/2014/main" id="{14B3BB3A-19A2-4352-8B32-738FADD19197}"/>
              </a:ext>
            </a:extLst>
          </p:cNvPr>
          <p:cNvSpPr/>
          <p:nvPr/>
        </p:nvSpPr>
        <p:spPr>
          <a:xfrm>
            <a:off x="9700129" y="2436464"/>
            <a:ext cx="1983871" cy="2133536"/>
          </a:xfrm>
          <a:prstGeom prst="wedgeRectCallout">
            <a:avLst>
              <a:gd name="adj1" fmla="val -59523"/>
              <a:gd name="adj2" fmla="val 54258"/>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Here is the dynamic algorithm for the money change problem.</a:t>
            </a:r>
          </a:p>
        </p:txBody>
      </p:sp>
    </p:spTree>
    <p:extLst>
      <p:ext uri="{BB962C8B-B14F-4D97-AF65-F5344CB8AC3E}">
        <p14:creationId xmlns:p14="http://schemas.microsoft.com/office/powerpoint/2010/main" val="3780155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2A79B6A7-72B6-4E5E-B024-7DB1E58013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730478" y="1165857"/>
            <a:ext cx="3205485" cy="3205485"/>
          </a:xfrm>
          <a:prstGeom prst="rect">
            <a:avLst/>
          </a:prstGeom>
        </p:spPr>
      </p:pic>
      <p:pic>
        <p:nvPicPr>
          <p:cNvPr id="3" name="Picture 2">
            <a:extLst>
              <a:ext uri="{FF2B5EF4-FFF2-40B4-BE49-F238E27FC236}">
                <a16:creationId xmlns:a16="http://schemas.microsoft.com/office/drawing/2014/main" id="{E6149F78-F4F8-48C2-A284-20253D1D7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595" y="1165857"/>
            <a:ext cx="3159765" cy="3159765"/>
          </a:xfrm>
          <a:prstGeom prst="rect">
            <a:avLst/>
          </a:prstGeom>
        </p:spPr>
      </p:pic>
      <p:pic>
        <p:nvPicPr>
          <p:cNvPr id="5" name="Graphic 4" descr="Ice cream">
            <a:extLst>
              <a:ext uri="{FF2B5EF4-FFF2-40B4-BE49-F238E27FC236}">
                <a16:creationId xmlns:a16="http://schemas.microsoft.com/office/drawing/2014/main" id="{1612B331-7E71-4D3D-96FB-B629935B36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13840" y="1511297"/>
            <a:ext cx="1314136" cy="1314136"/>
          </a:xfrm>
          <a:prstGeom prst="rect">
            <a:avLst/>
          </a:prstGeom>
        </p:spPr>
      </p:pic>
      <p:sp>
        <p:nvSpPr>
          <p:cNvPr id="6" name="Speech Bubble: Rectangle 5">
            <a:extLst>
              <a:ext uri="{FF2B5EF4-FFF2-40B4-BE49-F238E27FC236}">
                <a16:creationId xmlns:a16="http://schemas.microsoft.com/office/drawing/2014/main" id="{A984671D-9530-48D0-812A-EF8B72B38A30}"/>
              </a:ext>
            </a:extLst>
          </p:cNvPr>
          <p:cNvSpPr/>
          <p:nvPr/>
        </p:nvSpPr>
        <p:spPr>
          <a:xfrm>
            <a:off x="4488805" y="1381628"/>
            <a:ext cx="3241673" cy="934852"/>
          </a:xfrm>
          <a:prstGeom prst="wedgeRectCallout">
            <a:avLst>
              <a:gd name="adj1" fmla="val 73114"/>
              <a:gd name="adj2" fmla="val 54127"/>
            </a:avLst>
          </a:prstGeom>
          <a:solidFill>
            <a:srgbClr val="CC00CC"/>
          </a:solidFill>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Here are your 2 [20] coins. Have a nice day!</a:t>
            </a:r>
          </a:p>
        </p:txBody>
      </p:sp>
      <p:sp>
        <p:nvSpPr>
          <p:cNvPr id="7" name="Speech Bubble: Rectangle 6">
            <a:extLst>
              <a:ext uri="{FF2B5EF4-FFF2-40B4-BE49-F238E27FC236}">
                <a16:creationId xmlns:a16="http://schemas.microsoft.com/office/drawing/2014/main" id="{F8D5F998-B94E-49EA-8E22-51525B76CBE4}"/>
              </a:ext>
            </a:extLst>
          </p:cNvPr>
          <p:cNvSpPr/>
          <p:nvPr/>
        </p:nvSpPr>
        <p:spPr>
          <a:xfrm>
            <a:off x="5598155" y="3167650"/>
            <a:ext cx="751845" cy="522700"/>
          </a:xfrm>
          <a:prstGeom prst="wedgeRectCallout">
            <a:avLst>
              <a:gd name="adj1" fmla="val -177865"/>
              <a:gd name="adj2" fmla="val -71165"/>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Yay!</a:t>
            </a:r>
          </a:p>
        </p:txBody>
      </p:sp>
      <p:sp>
        <p:nvSpPr>
          <p:cNvPr id="8" name="TextBox 7">
            <a:extLst>
              <a:ext uri="{FF2B5EF4-FFF2-40B4-BE49-F238E27FC236}">
                <a16:creationId xmlns:a16="http://schemas.microsoft.com/office/drawing/2014/main" id="{299C133B-7E5B-4121-BC85-56B3E7CFE96D}"/>
              </a:ext>
            </a:extLst>
          </p:cNvPr>
          <p:cNvSpPr txBox="1"/>
          <p:nvPr/>
        </p:nvSpPr>
        <p:spPr>
          <a:xfrm>
            <a:off x="2805425" y="4541393"/>
            <a:ext cx="6527795" cy="2031325"/>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r>
              <a:rPr lang="en-GB" b="1" u="sng" dirty="0">
                <a:latin typeface="Source Code Pro" panose="020B0509030403020204" pitchFamily="49" charset="0"/>
              </a:rPr>
              <a:t>The change problem</a:t>
            </a:r>
          </a:p>
          <a:p>
            <a:r>
              <a:rPr lang="en-GB" dirty="0">
                <a:latin typeface="Source Code Pro" panose="020B0509030403020204" pitchFamily="49" charset="0"/>
              </a:rPr>
              <a:t>Find the minimum number of coins needed to make change</a:t>
            </a:r>
          </a:p>
          <a:p>
            <a:r>
              <a:rPr lang="en-GB" b="1" dirty="0">
                <a:latin typeface="Source Code Pro" panose="020B0509030403020204" pitchFamily="49" charset="0"/>
              </a:rPr>
              <a:t>Input</a:t>
            </a:r>
            <a:r>
              <a:rPr lang="en-GB" dirty="0">
                <a:latin typeface="Source Code Pro" panose="020B0509030403020204" pitchFamily="49" charset="0"/>
              </a:rPr>
              <a:t>: An integer money and an array of positive integers (coin_1, ..., </a:t>
            </a:r>
            <a:r>
              <a:rPr lang="en-GB" dirty="0" err="1">
                <a:latin typeface="Source Code Pro" panose="020B0509030403020204" pitchFamily="49" charset="0"/>
              </a:rPr>
              <a:t>coin_n</a:t>
            </a:r>
            <a:r>
              <a:rPr lang="en-GB" dirty="0">
                <a:latin typeface="Source Code Pro" panose="020B0509030403020204" pitchFamily="49" charset="0"/>
              </a:rPr>
              <a:t>)</a:t>
            </a:r>
          </a:p>
          <a:p>
            <a:r>
              <a:rPr lang="en-GB" b="1" dirty="0">
                <a:latin typeface="Source Code Pro" panose="020B0509030403020204" pitchFamily="49" charset="0"/>
              </a:rPr>
              <a:t>Output</a:t>
            </a:r>
            <a:r>
              <a:rPr lang="en-GB" dirty="0">
                <a:latin typeface="Source Code Pro" panose="020B0509030403020204" pitchFamily="49" charset="0"/>
              </a:rPr>
              <a:t>: The minimum number of coins (coin_1, ..., </a:t>
            </a:r>
            <a:r>
              <a:rPr lang="en-GB" dirty="0" err="1">
                <a:latin typeface="Source Code Pro" panose="020B0509030403020204" pitchFamily="49" charset="0"/>
              </a:rPr>
              <a:t>coin_n</a:t>
            </a:r>
            <a:r>
              <a:rPr lang="en-GB" dirty="0">
                <a:latin typeface="Source Code Pro" panose="020B0509030403020204" pitchFamily="49" charset="0"/>
              </a:rPr>
              <a:t>) that changes money.</a:t>
            </a:r>
          </a:p>
        </p:txBody>
      </p:sp>
      <p:sp>
        <p:nvSpPr>
          <p:cNvPr id="9" name="TextBox 8">
            <a:extLst>
              <a:ext uri="{FF2B5EF4-FFF2-40B4-BE49-F238E27FC236}">
                <a16:creationId xmlns:a16="http://schemas.microsoft.com/office/drawing/2014/main" id="{53E09E75-04A9-4343-B248-2ED384F8D8C0}"/>
              </a:ext>
            </a:extLst>
          </p:cNvPr>
          <p:cNvSpPr txBox="1"/>
          <p:nvPr/>
        </p:nvSpPr>
        <p:spPr>
          <a:xfrm rot="20151020">
            <a:off x="4206237" y="4938402"/>
            <a:ext cx="3535680" cy="1200329"/>
          </a:xfrm>
          <a:prstGeom prst="rect">
            <a:avLst/>
          </a:prstGeom>
          <a:noFill/>
          <a:ln w="139700" cmpd="dbl">
            <a:solidFill>
              <a:srgbClr val="FF0000"/>
            </a:solidFill>
          </a:ln>
        </p:spPr>
        <p:txBody>
          <a:bodyPr wrap="square" rtlCol="0">
            <a:spAutoFit/>
          </a:bodyPr>
          <a:lstStyle/>
          <a:p>
            <a:r>
              <a:rPr lang="en-GB" sz="7200" b="1" dirty="0">
                <a:solidFill>
                  <a:srgbClr val="FF0000"/>
                </a:solidFill>
                <a:latin typeface="Source Code Pro" panose="020B0509030403020204" pitchFamily="49" charset="0"/>
              </a:rPr>
              <a:t>SOLVED</a:t>
            </a:r>
            <a:endParaRPr lang="en-GB" b="1" dirty="0">
              <a:solidFill>
                <a:srgbClr val="FF0000"/>
              </a:solidFill>
              <a:latin typeface="Source Code Pro" panose="020B0509030403020204" pitchFamily="49" charset="0"/>
            </a:endParaRPr>
          </a:p>
        </p:txBody>
      </p:sp>
    </p:spTree>
    <p:extLst>
      <p:ext uri="{BB962C8B-B14F-4D97-AF65-F5344CB8AC3E}">
        <p14:creationId xmlns:p14="http://schemas.microsoft.com/office/powerpoint/2010/main" val="503896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F26637-EB9B-411B-8F6C-F4A54D80B27F}"/>
              </a:ext>
            </a:extLst>
          </p:cNvPr>
          <p:cNvPicPr>
            <a:picLocks noChangeAspect="1"/>
          </p:cNvPicPr>
          <p:nvPr/>
        </p:nvPicPr>
        <p:blipFill>
          <a:blip r:embed="rId2"/>
          <a:stretch>
            <a:fillRect/>
          </a:stretch>
        </p:blipFill>
        <p:spPr>
          <a:xfrm>
            <a:off x="248223" y="93919"/>
            <a:ext cx="3878881" cy="3868481"/>
          </a:xfrm>
          <a:prstGeom prst="rect">
            <a:avLst/>
          </a:prstGeom>
        </p:spPr>
      </p:pic>
      <p:pic>
        <p:nvPicPr>
          <p:cNvPr id="3" name="Picture 2" descr="A picture containing vector graphics&#10;&#10;Description automatically generated">
            <a:extLst>
              <a:ext uri="{FF2B5EF4-FFF2-40B4-BE49-F238E27FC236}">
                <a16:creationId xmlns:a16="http://schemas.microsoft.com/office/drawing/2014/main" id="{40FEFB03-D522-4424-B4A6-6AA87E23C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562663" y="-257497"/>
            <a:ext cx="2533337" cy="2533337"/>
          </a:xfrm>
          <a:prstGeom prst="rect">
            <a:avLst/>
          </a:prstGeom>
        </p:spPr>
      </p:pic>
      <p:sp>
        <p:nvSpPr>
          <p:cNvPr id="4" name="Speech Bubble: Rectangle 3">
            <a:extLst>
              <a:ext uri="{FF2B5EF4-FFF2-40B4-BE49-F238E27FC236}">
                <a16:creationId xmlns:a16="http://schemas.microsoft.com/office/drawing/2014/main" id="{02BD1DCA-5B06-4408-971F-50EA7EF63451}"/>
              </a:ext>
            </a:extLst>
          </p:cNvPr>
          <p:cNvSpPr/>
          <p:nvPr/>
        </p:nvSpPr>
        <p:spPr>
          <a:xfrm>
            <a:off x="6004557" y="70108"/>
            <a:ext cx="4804779" cy="2914967"/>
          </a:xfrm>
          <a:prstGeom prst="wedgeRectCallout">
            <a:avLst>
              <a:gd name="adj1" fmla="val -60605"/>
              <a:gd name="adj2" fmla="val -28745"/>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This dynamic approach got me thinking about our earlier problem.</a:t>
            </a:r>
          </a:p>
          <a:p>
            <a:r>
              <a:rPr lang="en-GB" dirty="0">
                <a:latin typeface="Source Code Pro" panose="020B0509030403020204" pitchFamily="49" charset="0"/>
              </a:rPr>
              <a:t>If we begin at the source, and mark the total length of the path (the monuments we visited), we can see that to reach the node south, we only have one possible path to take, south!. If we write that down...</a:t>
            </a:r>
          </a:p>
        </p:txBody>
      </p:sp>
      <p:pic>
        <p:nvPicPr>
          <p:cNvPr id="5" name="Picture 4">
            <a:extLst>
              <a:ext uri="{FF2B5EF4-FFF2-40B4-BE49-F238E27FC236}">
                <a16:creationId xmlns:a16="http://schemas.microsoft.com/office/drawing/2014/main" id="{2354999F-925A-49FE-AEEB-8FD6F5024D07}"/>
              </a:ext>
            </a:extLst>
          </p:cNvPr>
          <p:cNvPicPr>
            <a:picLocks noChangeAspect="1"/>
          </p:cNvPicPr>
          <p:nvPr/>
        </p:nvPicPr>
        <p:blipFill>
          <a:blip r:embed="rId4"/>
          <a:stretch>
            <a:fillRect/>
          </a:stretch>
        </p:blipFill>
        <p:spPr>
          <a:xfrm>
            <a:off x="8155879" y="3035875"/>
            <a:ext cx="3787898" cy="3736986"/>
          </a:xfrm>
          <a:prstGeom prst="rect">
            <a:avLst/>
          </a:prstGeom>
        </p:spPr>
      </p:pic>
      <p:pic>
        <p:nvPicPr>
          <p:cNvPr id="7" name="Picture 6" descr="A picture containing traffic light&#10;&#10;Description automatically generated">
            <a:extLst>
              <a:ext uri="{FF2B5EF4-FFF2-40B4-BE49-F238E27FC236}">
                <a16:creationId xmlns:a16="http://schemas.microsoft.com/office/drawing/2014/main" id="{1CCDBEDA-8968-43A2-8137-6C7A78B12D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004557" y="2857439"/>
            <a:ext cx="2722880" cy="2722880"/>
          </a:xfrm>
          <a:prstGeom prst="rect">
            <a:avLst/>
          </a:prstGeom>
        </p:spPr>
      </p:pic>
      <p:sp>
        <p:nvSpPr>
          <p:cNvPr id="8" name="Speech Bubble: Rectangle 7">
            <a:extLst>
              <a:ext uri="{FF2B5EF4-FFF2-40B4-BE49-F238E27FC236}">
                <a16:creationId xmlns:a16="http://schemas.microsoft.com/office/drawing/2014/main" id="{5608D87E-4272-4B0B-AF71-CADA0667680D}"/>
              </a:ext>
            </a:extLst>
          </p:cNvPr>
          <p:cNvSpPr/>
          <p:nvPr/>
        </p:nvSpPr>
        <p:spPr>
          <a:xfrm>
            <a:off x="1291221" y="4396635"/>
            <a:ext cx="4804779" cy="1912726"/>
          </a:xfrm>
          <a:prstGeom prst="wedgeRectCallout">
            <a:avLst>
              <a:gd name="adj1" fmla="val 63097"/>
              <a:gd name="adj2" fmla="val -51460"/>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Once again, the only way to reach the node south of here is to use the path south. Let's write that down. As you cans see, we can move down to the bottom of the DAG this way.</a:t>
            </a:r>
          </a:p>
        </p:txBody>
      </p:sp>
    </p:spTree>
    <p:extLst>
      <p:ext uri="{BB962C8B-B14F-4D97-AF65-F5344CB8AC3E}">
        <p14:creationId xmlns:p14="http://schemas.microsoft.com/office/powerpoint/2010/main" val="180857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017511-C795-4B6E-9F15-8D872BA994D7}"/>
              </a:ext>
            </a:extLst>
          </p:cNvPr>
          <p:cNvPicPr>
            <a:picLocks noChangeAspect="1"/>
          </p:cNvPicPr>
          <p:nvPr/>
        </p:nvPicPr>
        <p:blipFill>
          <a:blip r:embed="rId2"/>
          <a:stretch>
            <a:fillRect/>
          </a:stretch>
        </p:blipFill>
        <p:spPr>
          <a:xfrm>
            <a:off x="7559040" y="180280"/>
            <a:ext cx="4146815" cy="4079570"/>
          </a:xfrm>
          <a:prstGeom prst="rect">
            <a:avLst/>
          </a:prstGeom>
        </p:spPr>
      </p:pic>
      <p:pic>
        <p:nvPicPr>
          <p:cNvPr id="4" name="Picture 3">
            <a:extLst>
              <a:ext uri="{FF2B5EF4-FFF2-40B4-BE49-F238E27FC236}">
                <a16:creationId xmlns:a16="http://schemas.microsoft.com/office/drawing/2014/main" id="{6C1943AE-F4F1-4621-AD6D-E5479C7E7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092697" y="314955"/>
            <a:ext cx="3114045" cy="3114045"/>
          </a:xfrm>
          <a:prstGeom prst="rect">
            <a:avLst/>
          </a:prstGeom>
        </p:spPr>
      </p:pic>
      <p:sp>
        <p:nvSpPr>
          <p:cNvPr id="5" name="Speech Bubble: Rectangle 4">
            <a:extLst>
              <a:ext uri="{FF2B5EF4-FFF2-40B4-BE49-F238E27FC236}">
                <a16:creationId xmlns:a16="http://schemas.microsoft.com/office/drawing/2014/main" id="{2056A369-3FD6-4121-84D0-3030A7052E8D}"/>
              </a:ext>
            </a:extLst>
          </p:cNvPr>
          <p:cNvSpPr/>
          <p:nvPr/>
        </p:nvSpPr>
        <p:spPr>
          <a:xfrm>
            <a:off x="589277" y="261621"/>
            <a:ext cx="4663443" cy="1089659"/>
          </a:xfrm>
          <a:prstGeom prst="wedgeRectCallout">
            <a:avLst>
              <a:gd name="adj1" fmla="val 64602"/>
              <a:gd name="adj2" fmla="val 56965"/>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We can do the same for the path on top.</a:t>
            </a:r>
          </a:p>
        </p:txBody>
      </p:sp>
      <p:pic>
        <p:nvPicPr>
          <p:cNvPr id="6" name="Picture 5">
            <a:extLst>
              <a:ext uri="{FF2B5EF4-FFF2-40B4-BE49-F238E27FC236}">
                <a16:creationId xmlns:a16="http://schemas.microsoft.com/office/drawing/2014/main" id="{2FD43499-EFC2-4622-AB50-3F19AF23A0DA}"/>
              </a:ext>
            </a:extLst>
          </p:cNvPr>
          <p:cNvPicPr>
            <a:picLocks noChangeAspect="1"/>
          </p:cNvPicPr>
          <p:nvPr/>
        </p:nvPicPr>
        <p:blipFill>
          <a:blip r:embed="rId4"/>
          <a:stretch>
            <a:fillRect/>
          </a:stretch>
        </p:blipFill>
        <p:spPr>
          <a:xfrm>
            <a:off x="173297" y="2220065"/>
            <a:ext cx="4331136" cy="4282335"/>
          </a:xfrm>
          <a:prstGeom prst="rect">
            <a:avLst/>
          </a:prstGeom>
        </p:spPr>
      </p:pic>
      <p:pic>
        <p:nvPicPr>
          <p:cNvPr id="8" name="Picture 7">
            <a:extLst>
              <a:ext uri="{FF2B5EF4-FFF2-40B4-BE49-F238E27FC236}">
                <a16:creationId xmlns:a16="http://schemas.microsoft.com/office/drawing/2014/main" id="{23E0CE1B-DEC3-4E90-8ADA-AB72114CAB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6731" y="2702827"/>
            <a:ext cx="3114045" cy="3114045"/>
          </a:xfrm>
          <a:prstGeom prst="rect">
            <a:avLst/>
          </a:prstGeom>
        </p:spPr>
      </p:pic>
      <p:sp>
        <p:nvSpPr>
          <p:cNvPr id="9" name="Speech Bubble: Rectangle 8">
            <a:extLst>
              <a:ext uri="{FF2B5EF4-FFF2-40B4-BE49-F238E27FC236}">
                <a16:creationId xmlns:a16="http://schemas.microsoft.com/office/drawing/2014/main" id="{E8D7C84F-CFFC-41DB-AADD-4531C5344568}"/>
              </a:ext>
            </a:extLst>
          </p:cNvPr>
          <p:cNvSpPr/>
          <p:nvPr/>
        </p:nvSpPr>
        <p:spPr>
          <a:xfrm>
            <a:off x="6649719" y="4521738"/>
            <a:ext cx="5056136" cy="1980662"/>
          </a:xfrm>
          <a:prstGeom prst="wedgeRectCallout">
            <a:avLst>
              <a:gd name="adj1" fmla="val -61106"/>
              <a:gd name="adj2" fmla="val -28816"/>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For the node in the top left angle, we can now compute the optimal path just by choosing which is the best option: 3 + 0 or 1 + 3. Since 4 &gt; 3, the best possible path is. . .</a:t>
            </a:r>
          </a:p>
        </p:txBody>
      </p:sp>
    </p:spTree>
    <p:extLst>
      <p:ext uri="{BB962C8B-B14F-4D97-AF65-F5344CB8AC3E}">
        <p14:creationId xmlns:p14="http://schemas.microsoft.com/office/powerpoint/2010/main" val="2944231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F661D6-E827-445D-8A93-80F6AADF7CE2}"/>
              </a:ext>
            </a:extLst>
          </p:cNvPr>
          <p:cNvPicPr>
            <a:picLocks noChangeAspect="1"/>
          </p:cNvPicPr>
          <p:nvPr/>
        </p:nvPicPr>
        <p:blipFill>
          <a:blip r:embed="rId2"/>
          <a:stretch>
            <a:fillRect/>
          </a:stretch>
        </p:blipFill>
        <p:spPr>
          <a:xfrm>
            <a:off x="293316" y="1117546"/>
            <a:ext cx="3882444" cy="3858913"/>
          </a:xfrm>
          <a:prstGeom prst="rect">
            <a:avLst/>
          </a:prstGeom>
        </p:spPr>
      </p:pic>
      <p:pic>
        <p:nvPicPr>
          <p:cNvPr id="3" name="Picture 2">
            <a:extLst>
              <a:ext uri="{FF2B5EF4-FFF2-40B4-BE49-F238E27FC236}">
                <a16:creationId xmlns:a16="http://schemas.microsoft.com/office/drawing/2014/main" id="{81426B4B-CC76-45CD-9600-1426A4CB2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968" y="2026920"/>
            <a:ext cx="2804160" cy="2804160"/>
          </a:xfrm>
          <a:prstGeom prst="rect">
            <a:avLst/>
          </a:prstGeom>
        </p:spPr>
      </p:pic>
      <p:sp>
        <p:nvSpPr>
          <p:cNvPr id="4" name="Speech Bubble: Rectangle 3">
            <a:extLst>
              <a:ext uri="{FF2B5EF4-FFF2-40B4-BE49-F238E27FC236}">
                <a16:creationId xmlns:a16="http://schemas.microsoft.com/office/drawing/2014/main" id="{E76C2CB0-090A-4402-94F6-25E41904C010}"/>
              </a:ext>
            </a:extLst>
          </p:cNvPr>
          <p:cNvSpPr/>
          <p:nvPr/>
        </p:nvSpPr>
        <p:spPr>
          <a:xfrm>
            <a:off x="6755127" y="1881541"/>
            <a:ext cx="4663443" cy="581659"/>
          </a:xfrm>
          <a:prstGeom prst="wedgeRectCallout">
            <a:avLst>
              <a:gd name="adj1" fmla="val -58274"/>
              <a:gd name="adj2" fmla="val 149660"/>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We </a:t>
            </a:r>
            <a:r>
              <a:rPr lang="en-GB" b="1" dirty="0">
                <a:latin typeface="Source Code Pro" panose="020B0509030403020204" pitchFamily="49" charset="0"/>
              </a:rPr>
              <a:t>must </a:t>
            </a:r>
            <a:r>
              <a:rPr lang="en-GB" dirty="0">
                <a:latin typeface="Source Code Pro" panose="020B0509030403020204" pitchFamily="49" charset="0"/>
              </a:rPr>
              <a:t>come in from the left!</a:t>
            </a:r>
          </a:p>
        </p:txBody>
      </p:sp>
      <p:sp>
        <p:nvSpPr>
          <p:cNvPr id="5" name="Speech Bubble: Rectangle 4">
            <a:extLst>
              <a:ext uri="{FF2B5EF4-FFF2-40B4-BE49-F238E27FC236}">
                <a16:creationId xmlns:a16="http://schemas.microsoft.com/office/drawing/2014/main" id="{A534B0E8-A3A4-4D29-823D-6A94546E1D77}"/>
              </a:ext>
            </a:extLst>
          </p:cNvPr>
          <p:cNvSpPr/>
          <p:nvPr/>
        </p:nvSpPr>
        <p:spPr>
          <a:xfrm>
            <a:off x="6755128" y="3648981"/>
            <a:ext cx="4663443" cy="2177779"/>
          </a:xfrm>
          <a:prstGeom prst="wedgeRectCallout">
            <a:avLst>
              <a:gd name="adj1" fmla="val -64592"/>
              <a:gd name="adj2" fmla="val -37716"/>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We are now in the same case as before: We compute the new top row and left-most column by just choosing what the best option is, either to come to the node from the north, or from the west.</a:t>
            </a:r>
          </a:p>
        </p:txBody>
      </p:sp>
    </p:spTree>
    <p:extLst>
      <p:ext uri="{BB962C8B-B14F-4D97-AF65-F5344CB8AC3E}">
        <p14:creationId xmlns:p14="http://schemas.microsoft.com/office/powerpoint/2010/main" val="1710244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18E163-EB85-4333-B6E0-4CC977F8FD6E}"/>
              </a:ext>
            </a:extLst>
          </p:cNvPr>
          <p:cNvPicPr>
            <a:picLocks noChangeAspect="1"/>
          </p:cNvPicPr>
          <p:nvPr/>
        </p:nvPicPr>
        <p:blipFill>
          <a:blip r:embed="rId2"/>
          <a:stretch>
            <a:fillRect/>
          </a:stretch>
        </p:blipFill>
        <p:spPr>
          <a:xfrm>
            <a:off x="354273" y="1271876"/>
            <a:ext cx="4314247" cy="4314247"/>
          </a:xfrm>
          <a:prstGeom prst="rect">
            <a:avLst/>
          </a:prstGeom>
        </p:spPr>
      </p:pic>
      <p:pic>
        <p:nvPicPr>
          <p:cNvPr id="3" name="Picture 2">
            <a:extLst>
              <a:ext uri="{FF2B5EF4-FFF2-40B4-BE49-F238E27FC236}">
                <a16:creationId xmlns:a16="http://schemas.microsoft.com/office/drawing/2014/main" id="{5022E441-3DCC-4B1B-B0FD-92BA1048E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502" y="1710846"/>
            <a:ext cx="3114045" cy="3114045"/>
          </a:xfrm>
          <a:prstGeom prst="rect">
            <a:avLst/>
          </a:prstGeom>
        </p:spPr>
      </p:pic>
      <p:sp>
        <p:nvSpPr>
          <p:cNvPr id="4" name="Speech Bubble: Rectangle 3">
            <a:extLst>
              <a:ext uri="{FF2B5EF4-FFF2-40B4-BE49-F238E27FC236}">
                <a16:creationId xmlns:a16="http://schemas.microsoft.com/office/drawing/2014/main" id="{8BAB59F4-B393-42AD-8900-3A888BBBBBD7}"/>
              </a:ext>
            </a:extLst>
          </p:cNvPr>
          <p:cNvSpPr/>
          <p:nvPr/>
        </p:nvSpPr>
        <p:spPr>
          <a:xfrm>
            <a:off x="7174284" y="4824891"/>
            <a:ext cx="4663443" cy="1522459"/>
          </a:xfrm>
          <a:prstGeom prst="wedgeRectCallout">
            <a:avLst>
              <a:gd name="adj1" fmla="val -54352"/>
              <a:gd name="adj2" fmla="val -89768"/>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This approach also tells us when there are multiple paths that are equally long to reach a node. Look at this example here.</a:t>
            </a:r>
          </a:p>
        </p:txBody>
      </p:sp>
    </p:spTree>
    <p:extLst>
      <p:ext uri="{BB962C8B-B14F-4D97-AF65-F5344CB8AC3E}">
        <p14:creationId xmlns:p14="http://schemas.microsoft.com/office/powerpoint/2010/main" val="63004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08D408-1669-4252-9045-1C4C70FCB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5" y="1411668"/>
            <a:ext cx="3566165" cy="3566165"/>
          </a:xfrm>
          <a:prstGeom prst="rect">
            <a:avLst/>
          </a:prstGeom>
        </p:spPr>
      </p:pic>
      <p:sp>
        <p:nvSpPr>
          <p:cNvPr id="4" name="Speech Bubble: Rectangle 3">
            <a:extLst>
              <a:ext uri="{FF2B5EF4-FFF2-40B4-BE49-F238E27FC236}">
                <a16:creationId xmlns:a16="http://schemas.microsoft.com/office/drawing/2014/main" id="{596F0775-D3E3-4FEE-84A1-F524D714826F}"/>
              </a:ext>
            </a:extLst>
          </p:cNvPr>
          <p:cNvSpPr/>
          <p:nvPr/>
        </p:nvSpPr>
        <p:spPr>
          <a:xfrm>
            <a:off x="3312160" y="623701"/>
            <a:ext cx="7112000" cy="1464175"/>
          </a:xfrm>
          <a:prstGeom prst="wedgeRectCallout">
            <a:avLst>
              <a:gd name="adj1" fmla="val -59738"/>
              <a:gd name="adj2" fmla="val 50905"/>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This is our question:</a:t>
            </a:r>
          </a:p>
          <a:p>
            <a:r>
              <a:rPr lang="en-GB" dirty="0">
                <a:latin typeface="Source Code Pro" panose="020B0509030403020204" pitchFamily="49" charset="0"/>
              </a:rPr>
              <a:t>I have two sequences: what is the best alignment that I can get?</a:t>
            </a:r>
          </a:p>
        </p:txBody>
      </p:sp>
      <p:sp>
        <p:nvSpPr>
          <p:cNvPr id="5" name="Speech Bubble: Rectangle 4">
            <a:extLst>
              <a:ext uri="{FF2B5EF4-FFF2-40B4-BE49-F238E27FC236}">
                <a16:creationId xmlns:a16="http://schemas.microsoft.com/office/drawing/2014/main" id="{F5AB98A6-D4D6-46CC-9904-957D1A5FABF5}"/>
              </a:ext>
            </a:extLst>
          </p:cNvPr>
          <p:cNvSpPr/>
          <p:nvPr/>
        </p:nvSpPr>
        <p:spPr>
          <a:xfrm>
            <a:off x="3312160" y="2553289"/>
            <a:ext cx="7112000" cy="1464175"/>
          </a:xfrm>
          <a:prstGeom prst="wedgeRectCallout">
            <a:avLst>
              <a:gd name="adj1" fmla="val -63310"/>
              <a:gd name="adj2" fmla="val -21675"/>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This problem is more complex when we consider that gaps can be opened in the sequences to better align them, as insertions and deletions exist in biology.</a:t>
            </a:r>
          </a:p>
        </p:txBody>
      </p:sp>
      <p:sp>
        <p:nvSpPr>
          <p:cNvPr id="6" name="Speech Bubble: Rectangle 5">
            <a:extLst>
              <a:ext uri="{FF2B5EF4-FFF2-40B4-BE49-F238E27FC236}">
                <a16:creationId xmlns:a16="http://schemas.microsoft.com/office/drawing/2014/main" id="{799213D6-C3AB-45AE-B831-3A8F58DD9C31}"/>
              </a:ext>
            </a:extLst>
          </p:cNvPr>
          <p:cNvSpPr/>
          <p:nvPr/>
        </p:nvSpPr>
        <p:spPr>
          <a:xfrm>
            <a:off x="3312160" y="4361769"/>
            <a:ext cx="2397760" cy="1317671"/>
          </a:xfrm>
          <a:prstGeom prst="wedgeRectCallout">
            <a:avLst>
              <a:gd name="adj1" fmla="val -83219"/>
              <a:gd name="adj2" fmla="val -75165"/>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For example, how can we align these two sequences?</a:t>
            </a:r>
          </a:p>
        </p:txBody>
      </p:sp>
      <p:sp>
        <p:nvSpPr>
          <p:cNvPr id="7" name="TextBox 6">
            <a:extLst>
              <a:ext uri="{FF2B5EF4-FFF2-40B4-BE49-F238E27FC236}">
                <a16:creationId xmlns:a16="http://schemas.microsoft.com/office/drawing/2014/main" id="{50662CCE-5B37-4655-B356-FF037A1F92ED}"/>
              </a:ext>
            </a:extLst>
          </p:cNvPr>
          <p:cNvSpPr txBox="1"/>
          <p:nvPr/>
        </p:nvSpPr>
        <p:spPr>
          <a:xfrm>
            <a:off x="6634482" y="4317130"/>
            <a:ext cx="3220720" cy="1077218"/>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GB" sz="3200" dirty="0"/>
              <a:t>ATGCATGC</a:t>
            </a:r>
          </a:p>
          <a:p>
            <a:pPr algn="ctr"/>
            <a:r>
              <a:rPr lang="en-GB" sz="3200" dirty="0"/>
              <a:t>TGCATGCC</a:t>
            </a:r>
            <a:endParaRPr lang="en-GB" sz="3200" dirty="0">
              <a:latin typeface="Source Code Pro" panose="020B0509030403020204" pitchFamily="49" charset="0"/>
            </a:endParaRPr>
          </a:p>
        </p:txBody>
      </p:sp>
    </p:spTree>
    <p:extLst>
      <p:ext uri="{BB962C8B-B14F-4D97-AF65-F5344CB8AC3E}">
        <p14:creationId xmlns:p14="http://schemas.microsoft.com/office/powerpoint/2010/main" val="1270444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65C79B-0BDC-4FA2-A121-023711FDCA48}"/>
              </a:ext>
            </a:extLst>
          </p:cNvPr>
          <p:cNvPicPr>
            <a:picLocks noChangeAspect="1"/>
          </p:cNvPicPr>
          <p:nvPr/>
        </p:nvPicPr>
        <p:blipFill>
          <a:blip r:embed="rId2"/>
          <a:stretch>
            <a:fillRect/>
          </a:stretch>
        </p:blipFill>
        <p:spPr>
          <a:xfrm>
            <a:off x="191505" y="192986"/>
            <a:ext cx="3936419" cy="3900741"/>
          </a:xfrm>
          <a:prstGeom prst="rect">
            <a:avLst/>
          </a:prstGeom>
        </p:spPr>
      </p:pic>
      <p:pic>
        <p:nvPicPr>
          <p:cNvPr id="3" name="Picture 2">
            <a:extLst>
              <a:ext uri="{FF2B5EF4-FFF2-40B4-BE49-F238E27FC236}">
                <a16:creationId xmlns:a16="http://schemas.microsoft.com/office/drawing/2014/main" id="{7B62FE41-97D8-46FD-BE44-A4D148DA2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928" y="1195388"/>
            <a:ext cx="2804160" cy="2804160"/>
          </a:xfrm>
          <a:prstGeom prst="rect">
            <a:avLst/>
          </a:prstGeom>
        </p:spPr>
      </p:pic>
      <p:sp>
        <p:nvSpPr>
          <p:cNvPr id="4" name="Speech Bubble: Rectangle 3">
            <a:extLst>
              <a:ext uri="{FF2B5EF4-FFF2-40B4-BE49-F238E27FC236}">
                <a16:creationId xmlns:a16="http://schemas.microsoft.com/office/drawing/2014/main" id="{865D2040-7B01-4C3E-B720-A53165C55812}"/>
              </a:ext>
            </a:extLst>
          </p:cNvPr>
          <p:cNvSpPr/>
          <p:nvPr/>
        </p:nvSpPr>
        <p:spPr>
          <a:xfrm>
            <a:off x="6944359" y="457738"/>
            <a:ext cx="5056136" cy="1980662"/>
          </a:xfrm>
          <a:prstGeom prst="wedgeRectCallout">
            <a:avLst>
              <a:gd name="adj1" fmla="val -64924"/>
              <a:gd name="adj2" fmla="val 30687"/>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We have now obtained this graph. Since we want to go from the top-left to the bottom right, we just retrace our steps back from the sink to the source, following the pointers backwards.</a:t>
            </a:r>
          </a:p>
        </p:txBody>
      </p:sp>
      <p:pic>
        <p:nvPicPr>
          <p:cNvPr id="5" name="Picture 4">
            <a:extLst>
              <a:ext uri="{FF2B5EF4-FFF2-40B4-BE49-F238E27FC236}">
                <a16:creationId xmlns:a16="http://schemas.microsoft.com/office/drawing/2014/main" id="{2C22BBBD-C701-45D6-9D3F-8A5F4AA28DFC}"/>
              </a:ext>
            </a:extLst>
          </p:cNvPr>
          <p:cNvPicPr>
            <a:picLocks noChangeAspect="1"/>
          </p:cNvPicPr>
          <p:nvPr/>
        </p:nvPicPr>
        <p:blipFill>
          <a:blip r:embed="rId4"/>
          <a:stretch>
            <a:fillRect/>
          </a:stretch>
        </p:blipFill>
        <p:spPr>
          <a:xfrm>
            <a:off x="7924162" y="2743780"/>
            <a:ext cx="3936095" cy="3900741"/>
          </a:xfrm>
          <a:prstGeom prst="rect">
            <a:avLst/>
          </a:prstGeom>
        </p:spPr>
      </p:pic>
      <p:pic>
        <p:nvPicPr>
          <p:cNvPr id="7" name="Picture 6">
            <a:extLst>
              <a:ext uri="{FF2B5EF4-FFF2-40B4-BE49-F238E27FC236}">
                <a16:creationId xmlns:a16="http://schemas.microsoft.com/office/drawing/2014/main" id="{FD2A6675-F3C1-4CCB-9949-90D8E7BA2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5998" y="3750198"/>
            <a:ext cx="3107802" cy="3107802"/>
          </a:xfrm>
          <a:prstGeom prst="rect">
            <a:avLst/>
          </a:prstGeom>
        </p:spPr>
      </p:pic>
      <p:sp>
        <p:nvSpPr>
          <p:cNvPr id="8" name="Speech Bubble: Rectangle 7">
            <a:extLst>
              <a:ext uri="{FF2B5EF4-FFF2-40B4-BE49-F238E27FC236}">
                <a16:creationId xmlns:a16="http://schemas.microsoft.com/office/drawing/2014/main" id="{110FC47A-2028-4AF8-9DA5-171129B37A00}"/>
              </a:ext>
            </a:extLst>
          </p:cNvPr>
          <p:cNvSpPr/>
          <p:nvPr/>
        </p:nvSpPr>
        <p:spPr>
          <a:xfrm>
            <a:off x="655318" y="4977660"/>
            <a:ext cx="5115561" cy="1369904"/>
          </a:xfrm>
          <a:prstGeom prst="wedgeRectCallout">
            <a:avLst>
              <a:gd name="adj1" fmla="val 58255"/>
              <a:gd name="adj2" fmla="val -11376"/>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We did it! We just found the longest path from the source to the sink, with no possible errors!</a:t>
            </a:r>
          </a:p>
        </p:txBody>
      </p:sp>
    </p:spTree>
    <p:extLst>
      <p:ext uri="{BB962C8B-B14F-4D97-AF65-F5344CB8AC3E}">
        <p14:creationId xmlns:p14="http://schemas.microsoft.com/office/powerpoint/2010/main" val="3921487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4AB03D-48FB-4B47-9FF0-741B95AB748D}"/>
              </a:ext>
            </a:extLst>
          </p:cNvPr>
          <p:cNvPicPr>
            <a:picLocks noChangeAspect="1"/>
          </p:cNvPicPr>
          <p:nvPr/>
        </p:nvPicPr>
        <p:blipFill>
          <a:blip r:embed="rId2"/>
          <a:stretch>
            <a:fillRect/>
          </a:stretch>
        </p:blipFill>
        <p:spPr>
          <a:xfrm>
            <a:off x="233042" y="183460"/>
            <a:ext cx="3936095" cy="3900741"/>
          </a:xfrm>
          <a:prstGeom prst="rect">
            <a:avLst/>
          </a:prstGeom>
        </p:spPr>
      </p:pic>
      <p:pic>
        <p:nvPicPr>
          <p:cNvPr id="4" name="Picture 3">
            <a:extLst>
              <a:ext uri="{FF2B5EF4-FFF2-40B4-BE49-F238E27FC236}">
                <a16:creationId xmlns:a16="http://schemas.microsoft.com/office/drawing/2014/main" id="{34B9B2E9-5B0F-4366-9419-33EBCEB0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 y="3429000"/>
            <a:ext cx="3539316" cy="3539316"/>
          </a:xfrm>
          <a:prstGeom prst="rect">
            <a:avLst/>
          </a:prstGeom>
        </p:spPr>
      </p:pic>
      <p:sp>
        <p:nvSpPr>
          <p:cNvPr id="5" name="TextBox 4">
            <a:extLst>
              <a:ext uri="{FF2B5EF4-FFF2-40B4-BE49-F238E27FC236}">
                <a16:creationId xmlns:a16="http://schemas.microsoft.com/office/drawing/2014/main" id="{5DE06301-2DF6-4FBB-A409-C0D30D3DD488}"/>
              </a:ext>
            </a:extLst>
          </p:cNvPr>
          <p:cNvSpPr txBox="1"/>
          <p:nvPr/>
        </p:nvSpPr>
        <p:spPr>
          <a:xfrm>
            <a:off x="3799841" y="4366216"/>
            <a:ext cx="7213599" cy="2308324"/>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r>
              <a:rPr lang="en-GB" b="1" u="sng" dirty="0">
                <a:latin typeface="Source Code Pro" panose="020B0509030403020204" pitchFamily="49" charset="0"/>
              </a:rPr>
              <a:t>The Manhattan Tourist Problem</a:t>
            </a:r>
          </a:p>
          <a:p>
            <a:r>
              <a:rPr lang="en-GB" b="1" dirty="0">
                <a:latin typeface="Source Code Pro" panose="020B0509030403020204" pitchFamily="49" charset="0"/>
              </a:rPr>
              <a:t>Definition: </a:t>
            </a:r>
            <a:r>
              <a:rPr lang="en-GB" dirty="0">
                <a:latin typeface="Source Code Pro" panose="020B0509030403020204" pitchFamily="49" charset="0"/>
              </a:rPr>
              <a:t>Find a path visiting most attractions (namely longest path) in a rectangular city (a DAG).</a:t>
            </a:r>
          </a:p>
          <a:p>
            <a:r>
              <a:rPr lang="en-GB" b="1" dirty="0">
                <a:latin typeface="Source Code Pro" panose="020B0509030403020204" pitchFamily="49" charset="0"/>
              </a:rPr>
              <a:t>Input: </a:t>
            </a:r>
            <a:r>
              <a:rPr lang="en-GB" dirty="0">
                <a:latin typeface="Source Code Pro" panose="020B0509030403020204" pitchFamily="49" charset="0"/>
              </a:rPr>
              <a:t>A weighted n × m rectangular grid with n + 1 rows and m + 1 columns </a:t>
            </a:r>
          </a:p>
          <a:p>
            <a:r>
              <a:rPr lang="en-GB" b="1" dirty="0">
                <a:latin typeface="Source Code Pro" panose="020B0509030403020204" pitchFamily="49" charset="0"/>
              </a:rPr>
              <a:t>Output: </a:t>
            </a:r>
            <a:r>
              <a:rPr lang="en-GB" dirty="0">
                <a:latin typeface="Source Code Pro" panose="020B0509030403020204" pitchFamily="49" charset="0"/>
              </a:rPr>
              <a:t>A longest path from source (0,0) to sink (</a:t>
            </a:r>
            <a:r>
              <a:rPr lang="en-GB" dirty="0" err="1">
                <a:latin typeface="Source Code Pro" panose="020B0509030403020204" pitchFamily="49" charset="0"/>
              </a:rPr>
              <a:t>m,n</a:t>
            </a:r>
            <a:r>
              <a:rPr lang="en-GB" dirty="0">
                <a:latin typeface="Source Code Pro" panose="020B0509030403020204" pitchFamily="49" charset="0"/>
              </a:rPr>
              <a:t>) in the grid.</a:t>
            </a:r>
          </a:p>
        </p:txBody>
      </p:sp>
      <p:sp>
        <p:nvSpPr>
          <p:cNvPr id="6" name="TextBox 5">
            <a:extLst>
              <a:ext uri="{FF2B5EF4-FFF2-40B4-BE49-F238E27FC236}">
                <a16:creationId xmlns:a16="http://schemas.microsoft.com/office/drawing/2014/main" id="{8D120E1B-5192-4084-B8F7-9FDCD7E51D4D}"/>
              </a:ext>
            </a:extLst>
          </p:cNvPr>
          <p:cNvSpPr txBox="1"/>
          <p:nvPr/>
        </p:nvSpPr>
        <p:spPr>
          <a:xfrm rot="20151020">
            <a:off x="5414421" y="4913293"/>
            <a:ext cx="3984439" cy="1323439"/>
          </a:xfrm>
          <a:prstGeom prst="rect">
            <a:avLst/>
          </a:prstGeom>
          <a:noFill/>
          <a:ln w="139700" cmpd="dbl">
            <a:solidFill>
              <a:srgbClr val="FF0000"/>
            </a:solidFill>
          </a:ln>
        </p:spPr>
        <p:txBody>
          <a:bodyPr wrap="square" rtlCol="0">
            <a:spAutoFit/>
          </a:bodyPr>
          <a:lstStyle/>
          <a:p>
            <a:r>
              <a:rPr lang="en-GB" sz="8000" b="1" dirty="0">
                <a:solidFill>
                  <a:srgbClr val="FF0000"/>
                </a:solidFill>
                <a:latin typeface="Source Code Pro" panose="020B0509030403020204" pitchFamily="49" charset="0"/>
              </a:rPr>
              <a:t>SOLVED</a:t>
            </a:r>
            <a:endParaRPr lang="en-GB" sz="2000" b="1" dirty="0">
              <a:solidFill>
                <a:srgbClr val="FF0000"/>
              </a:solidFill>
              <a:latin typeface="Source Code Pro" panose="020B0509030403020204" pitchFamily="49" charset="0"/>
            </a:endParaRPr>
          </a:p>
        </p:txBody>
      </p:sp>
      <p:pic>
        <p:nvPicPr>
          <p:cNvPr id="7" name="Picture 6">
            <a:extLst>
              <a:ext uri="{FF2B5EF4-FFF2-40B4-BE49-F238E27FC236}">
                <a16:creationId xmlns:a16="http://schemas.microsoft.com/office/drawing/2014/main" id="{7CF5B2F5-C439-4095-B800-D6D0849A9F9D}"/>
              </a:ext>
            </a:extLst>
          </p:cNvPr>
          <p:cNvPicPr>
            <a:picLocks noChangeAspect="1"/>
          </p:cNvPicPr>
          <p:nvPr/>
        </p:nvPicPr>
        <p:blipFill>
          <a:blip r:embed="rId4"/>
          <a:stretch>
            <a:fillRect/>
          </a:stretch>
        </p:blipFill>
        <p:spPr>
          <a:xfrm>
            <a:off x="8830262" y="150537"/>
            <a:ext cx="3046778" cy="3026051"/>
          </a:xfrm>
          <a:prstGeom prst="rect">
            <a:avLst/>
          </a:prstGeom>
        </p:spPr>
      </p:pic>
      <p:pic>
        <p:nvPicPr>
          <p:cNvPr id="9" name="Picture 8" descr="A picture containing vector graphics&#10;&#10;Description automatically generated">
            <a:extLst>
              <a:ext uri="{FF2B5EF4-FFF2-40B4-BE49-F238E27FC236}">
                <a16:creationId xmlns:a16="http://schemas.microsoft.com/office/drawing/2014/main" id="{BE9D3479-512B-4139-915E-10E779784C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437" y="-22097"/>
            <a:ext cx="1930405" cy="1930405"/>
          </a:xfrm>
          <a:prstGeom prst="rect">
            <a:avLst/>
          </a:prstGeom>
        </p:spPr>
      </p:pic>
      <p:sp>
        <p:nvSpPr>
          <p:cNvPr id="10" name="Speech Bubble: Rectangle 9">
            <a:extLst>
              <a:ext uri="{FF2B5EF4-FFF2-40B4-BE49-F238E27FC236}">
                <a16:creationId xmlns:a16="http://schemas.microsoft.com/office/drawing/2014/main" id="{6AE3E71D-757A-4C42-820D-1816C9B0C339}"/>
              </a:ext>
            </a:extLst>
          </p:cNvPr>
          <p:cNvSpPr/>
          <p:nvPr/>
        </p:nvSpPr>
        <p:spPr>
          <a:xfrm>
            <a:off x="5544114" y="1937016"/>
            <a:ext cx="3046778" cy="1626661"/>
          </a:xfrm>
          <a:prstGeom prst="wedgeRectCallout">
            <a:avLst>
              <a:gd name="adj1" fmla="val 23908"/>
              <a:gd name="adj2" fmla="val -64466"/>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We can use the same algorithm to solve much more complicated DAGs!</a:t>
            </a:r>
          </a:p>
        </p:txBody>
      </p:sp>
    </p:spTree>
    <p:extLst>
      <p:ext uri="{BB962C8B-B14F-4D97-AF65-F5344CB8AC3E}">
        <p14:creationId xmlns:p14="http://schemas.microsoft.com/office/powerpoint/2010/main" val="2602311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462FB8-7230-43AA-8E1F-F503EE653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041" y="-81280"/>
            <a:ext cx="3027679" cy="3027679"/>
          </a:xfrm>
          <a:prstGeom prst="rect">
            <a:avLst/>
          </a:prstGeom>
        </p:spPr>
      </p:pic>
      <p:sp>
        <p:nvSpPr>
          <p:cNvPr id="3" name="Speech Bubble: Rectangle 2">
            <a:extLst>
              <a:ext uri="{FF2B5EF4-FFF2-40B4-BE49-F238E27FC236}">
                <a16:creationId xmlns:a16="http://schemas.microsoft.com/office/drawing/2014/main" id="{B2E86CCA-0C8F-4DF7-A1D8-E1743D9BB2E3}"/>
              </a:ext>
            </a:extLst>
          </p:cNvPr>
          <p:cNvSpPr/>
          <p:nvPr/>
        </p:nvSpPr>
        <p:spPr>
          <a:xfrm>
            <a:off x="2656838" y="151660"/>
            <a:ext cx="8752842" cy="1240260"/>
          </a:xfrm>
          <a:prstGeom prst="wedgeRectCallout">
            <a:avLst>
              <a:gd name="adj1" fmla="val -58205"/>
              <a:gd name="adj2" fmla="val 31132"/>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We still have to find a solution for our sequence alignment problem. Applying our previous knowledge worked for the Manhattan tourist problem, why not for the sequence alignment problem?</a:t>
            </a:r>
          </a:p>
        </p:txBody>
      </p:sp>
      <p:pic>
        <p:nvPicPr>
          <p:cNvPr id="4" name="Picture 3">
            <a:extLst>
              <a:ext uri="{FF2B5EF4-FFF2-40B4-BE49-F238E27FC236}">
                <a16:creationId xmlns:a16="http://schemas.microsoft.com/office/drawing/2014/main" id="{0130C2BC-0DD9-43E6-B4F5-F3F01CA7709F}"/>
              </a:ext>
            </a:extLst>
          </p:cNvPr>
          <p:cNvPicPr>
            <a:picLocks noChangeAspect="1"/>
          </p:cNvPicPr>
          <p:nvPr/>
        </p:nvPicPr>
        <p:blipFill>
          <a:blip r:embed="rId3"/>
          <a:stretch>
            <a:fillRect/>
          </a:stretch>
        </p:blipFill>
        <p:spPr>
          <a:xfrm>
            <a:off x="7636175" y="1771907"/>
            <a:ext cx="4007185" cy="4476493"/>
          </a:xfrm>
          <a:prstGeom prst="rect">
            <a:avLst/>
          </a:prstGeom>
        </p:spPr>
      </p:pic>
      <p:sp>
        <p:nvSpPr>
          <p:cNvPr id="5" name="Speech Bubble: Rectangle 4">
            <a:extLst>
              <a:ext uri="{FF2B5EF4-FFF2-40B4-BE49-F238E27FC236}">
                <a16:creationId xmlns:a16="http://schemas.microsoft.com/office/drawing/2014/main" id="{49493A76-879E-48AE-BBC7-46487F2E6AE0}"/>
              </a:ext>
            </a:extLst>
          </p:cNvPr>
          <p:cNvSpPr/>
          <p:nvPr/>
        </p:nvSpPr>
        <p:spPr>
          <a:xfrm>
            <a:off x="269238" y="3176588"/>
            <a:ext cx="4820922" cy="3285172"/>
          </a:xfrm>
          <a:prstGeom prst="wedgeRectCallout">
            <a:avLst>
              <a:gd name="adj1" fmla="val 63607"/>
              <a:gd name="adj2" fmla="val 3244"/>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If we place our sequences in the top and left rows of a DAG, and codify the moves of our alignment game as the directions connecting the nodes in this way:</a:t>
            </a:r>
          </a:p>
          <a:p>
            <a:pPr marL="285750" indent="-285750">
              <a:buFont typeface="Arial" panose="020B0604020202020204" pitchFamily="34" charset="0"/>
              <a:buChar char="•"/>
            </a:pPr>
            <a:r>
              <a:rPr lang="en-GB" dirty="0">
                <a:latin typeface="Source Code Pro" panose="020B0509030403020204" pitchFamily="49" charset="0"/>
              </a:rPr>
              <a:t>Moving diagonally, we are </a:t>
            </a:r>
            <a:r>
              <a:rPr lang="en-GB" b="1" dirty="0">
                <a:latin typeface="Source Code Pro" panose="020B0509030403020204" pitchFamily="49" charset="0"/>
              </a:rPr>
              <a:t>removing both symbols</a:t>
            </a:r>
            <a:r>
              <a:rPr lang="en-GB" dirty="0">
                <a:latin typeface="Source Code Pro" panose="020B0509030403020204" pitchFamily="49" charset="0"/>
              </a:rPr>
              <a:t>. We get 1 point if they match.</a:t>
            </a:r>
          </a:p>
          <a:p>
            <a:pPr marL="285750" indent="-285750">
              <a:buFont typeface="Arial" panose="020B0604020202020204" pitchFamily="34" charset="0"/>
              <a:buChar char="•"/>
            </a:pPr>
            <a:r>
              <a:rPr lang="en-GB" dirty="0">
                <a:latin typeface="Source Code Pro" panose="020B0509030403020204" pitchFamily="49" charset="0"/>
              </a:rPr>
              <a:t>Moving south or east, we are adding a gap in the top and left sequences, respectively.</a:t>
            </a:r>
          </a:p>
        </p:txBody>
      </p:sp>
      <p:pic>
        <p:nvPicPr>
          <p:cNvPr id="7" name="Picture 6" descr="A picture containing vector graphics&#10;&#10;Description automatically generated">
            <a:extLst>
              <a:ext uri="{FF2B5EF4-FFF2-40B4-BE49-F238E27FC236}">
                <a16:creationId xmlns:a16="http://schemas.microsoft.com/office/drawing/2014/main" id="{7E5E639E-B32B-46CE-8860-0FD6026194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6380" y="3028706"/>
            <a:ext cx="3113575" cy="3113575"/>
          </a:xfrm>
          <a:prstGeom prst="rect">
            <a:avLst/>
          </a:prstGeom>
        </p:spPr>
      </p:pic>
    </p:spTree>
    <p:extLst>
      <p:ext uri="{BB962C8B-B14F-4D97-AF65-F5344CB8AC3E}">
        <p14:creationId xmlns:p14="http://schemas.microsoft.com/office/powerpoint/2010/main" val="394569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C58D76-ECD9-4B34-860D-252888314EC6}"/>
              </a:ext>
            </a:extLst>
          </p:cNvPr>
          <p:cNvPicPr>
            <a:picLocks noChangeAspect="1"/>
          </p:cNvPicPr>
          <p:nvPr/>
        </p:nvPicPr>
        <p:blipFill>
          <a:blip r:embed="rId2"/>
          <a:stretch>
            <a:fillRect/>
          </a:stretch>
        </p:blipFill>
        <p:spPr>
          <a:xfrm>
            <a:off x="331417" y="401896"/>
            <a:ext cx="3944798" cy="4403784"/>
          </a:xfrm>
          <a:prstGeom prst="rect">
            <a:avLst/>
          </a:prstGeom>
        </p:spPr>
      </p:pic>
      <p:pic>
        <p:nvPicPr>
          <p:cNvPr id="4" name="Picture 3">
            <a:extLst>
              <a:ext uri="{FF2B5EF4-FFF2-40B4-BE49-F238E27FC236}">
                <a16:creationId xmlns:a16="http://schemas.microsoft.com/office/drawing/2014/main" id="{C0FBE868-77E6-4CCF-8EFE-BB20B95F2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995" y="1733868"/>
            <a:ext cx="2885440" cy="2885440"/>
          </a:xfrm>
          <a:prstGeom prst="rect">
            <a:avLst/>
          </a:prstGeom>
        </p:spPr>
      </p:pic>
      <p:sp>
        <p:nvSpPr>
          <p:cNvPr id="5" name="Speech Bubble: Rectangle 4">
            <a:extLst>
              <a:ext uri="{FF2B5EF4-FFF2-40B4-BE49-F238E27FC236}">
                <a16:creationId xmlns:a16="http://schemas.microsoft.com/office/drawing/2014/main" id="{9483174F-DAA6-4A16-B4DD-6F1553D31082}"/>
              </a:ext>
            </a:extLst>
          </p:cNvPr>
          <p:cNvSpPr/>
          <p:nvPr/>
        </p:nvSpPr>
        <p:spPr>
          <a:xfrm>
            <a:off x="6421115" y="121920"/>
            <a:ext cx="5056136" cy="2311976"/>
          </a:xfrm>
          <a:prstGeom prst="wedgeRectCallout">
            <a:avLst>
              <a:gd name="adj1" fmla="val -62915"/>
              <a:gd name="adj2" fmla="val 52220"/>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We can make this DAG, with all the red diagonals (the “remove both symbols and get 1 point”) with weight 1.</a:t>
            </a:r>
          </a:p>
          <a:p>
            <a:endParaRPr lang="en-GB" dirty="0">
              <a:latin typeface="Source Code Pro" panose="020B0509030403020204" pitchFamily="49" charset="0"/>
            </a:endParaRPr>
          </a:p>
          <a:p>
            <a:r>
              <a:rPr lang="en-GB" dirty="0">
                <a:latin typeface="Source Code Pro" panose="020B0509030403020204" pitchFamily="49" charset="0"/>
              </a:rPr>
              <a:t>We can then apply our previous algorithm to find the longest path in this diagram...</a:t>
            </a:r>
          </a:p>
        </p:txBody>
      </p:sp>
      <p:pic>
        <p:nvPicPr>
          <p:cNvPr id="6" name="Picture 5">
            <a:extLst>
              <a:ext uri="{FF2B5EF4-FFF2-40B4-BE49-F238E27FC236}">
                <a16:creationId xmlns:a16="http://schemas.microsoft.com/office/drawing/2014/main" id="{855CC457-0BD0-4693-94E2-5B40686144DF}"/>
              </a:ext>
            </a:extLst>
          </p:cNvPr>
          <p:cNvPicPr>
            <a:picLocks noChangeAspect="1"/>
          </p:cNvPicPr>
          <p:nvPr/>
        </p:nvPicPr>
        <p:blipFill>
          <a:blip r:embed="rId4"/>
          <a:stretch>
            <a:fillRect/>
          </a:stretch>
        </p:blipFill>
        <p:spPr>
          <a:xfrm>
            <a:off x="8463281" y="2603787"/>
            <a:ext cx="3587948" cy="4035407"/>
          </a:xfrm>
          <a:prstGeom prst="rect">
            <a:avLst/>
          </a:prstGeom>
        </p:spPr>
      </p:pic>
      <p:pic>
        <p:nvPicPr>
          <p:cNvPr id="7" name="Picture 6">
            <a:extLst>
              <a:ext uri="{FF2B5EF4-FFF2-40B4-BE49-F238E27FC236}">
                <a16:creationId xmlns:a16="http://schemas.microsoft.com/office/drawing/2014/main" id="{8A8C4B1F-81FC-432F-AC36-0A8BEF5FD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362874" y="3196908"/>
            <a:ext cx="2616200" cy="2616200"/>
          </a:xfrm>
          <a:prstGeom prst="rect">
            <a:avLst/>
          </a:prstGeom>
        </p:spPr>
      </p:pic>
      <p:sp>
        <p:nvSpPr>
          <p:cNvPr id="8" name="Speech Bubble: Rectangle 7">
            <a:extLst>
              <a:ext uri="{FF2B5EF4-FFF2-40B4-BE49-F238E27FC236}">
                <a16:creationId xmlns:a16="http://schemas.microsoft.com/office/drawing/2014/main" id="{7EA8C6AB-B47B-4B2E-AA84-61DA2D223BF4}"/>
              </a:ext>
            </a:extLst>
          </p:cNvPr>
          <p:cNvSpPr/>
          <p:nvPr/>
        </p:nvSpPr>
        <p:spPr>
          <a:xfrm>
            <a:off x="2882937" y="5044074"/>
            <a:ext cx="3842983" cy="1595120"/>
          </a:xfrm>
          <a:prstGeom prst="wedgeRectCallout">
            <a:avLst>
              <a:gd name="adj1" fmla="val 56848"/>
              <a:gd name="adj2" fmla="val -80901"/>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We get this solution! We can then pick one of the (several, in this case) longest paths, and decode it as an alignment.</a:t>
            </a:r>
          </a:p>
        </p:txBody>
      </p:sp>
    </p:spTree>
    <p:extLst>
      <p:ext uri="{BB962C8B-B14F-4D97-AF65-F5344CB8AC3E}">
        <p14:creationId xmlns:p14="http://schemas.microsoft.com/office/powerpoint/2010/main" val="3372641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A1F91C-FC06-44A4-98EB-4AC9F5BC52AC}"/>
              </a:ext>
            </a:extLst>
          </p:cNvPr>
          <p:cNvPicPr>
            <a:picLocks noChangeAspect="1"/>
          </p:cNvPicPr>
          <p:nvPr/>
        </p:nvPicPr>
        <p:blipFill>
          <a:blip r:embed="rId2"/>
          <a:stretch>
            <a:fillRect/>
          </a:stretch>
        </p:blipFill>
        <p:spPr>
          <a:xfrm>
            <a:off x="121921" y="0"/>
            <a:ext cx="4920704" cy="5534373"/>
          </a:xfrm>
          <a:prstGeom prst="rect">
            <a:avLst/>
          </a:prstGeom>
        </p:spPr>
      </p:pic>
      <p:pic>
        <p:nvPicPr>
          <p:cNvPr id="4" name="Picture 3" descr="A picture containing traffic light&#10;&#10;Description automatically generated">
            <a:extLst>
              <a:ext uri="{FF2B5EF4-FFF2-40B4-BE49-F238E27FC236}">
                <a16:creationId xmlns:a16="http://schemas.microsoft.com/office/drawing/2014/main" id="{DFEEE805-196D-4F33-8F72-851283EFA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7355" y="3459479"/>
            <a:ext cx="2824485" cy="2824485"/>
          </a:xfrm>
          <a:prstGeom prst="rect">
            <a:avLst/>
          </a:prstGeom>
        </p:spPr>
      </p:pic>
      <p:sp>
        <p:nvSpPr>
          <p:cNvPr id="5" name="Speech Bubble: Rectangle 4">
            <a:extLst>
              <a:ext uri="{FF2B5EF4-FFF2-40B4-BE49-F238E27FC236}">
                <a16:creationId xmlns:a16="http://schemas.microsoft.com/office/drawing/2014/main" id="{F56A7CF6-7FB6-4EA5-96FA-BC7F42EA9C45}"/>
              </a:ext>
            </a:extLst>
          </p:cNvPr>
          <p:cNvSpPr/>
          <p:nvPr/>
        </p:nvSpPr>
        <p:spPr>
          <a:xfrm>
            <a:off x="6479577" y="1969626"/>
            <a:ext cx="3883623" cy="1850534"/>
          </a:xfrm>
          <a:prstGeom prst="wedgeRectCallout">
            <a:avLst>
              <a:gd name="adj1" fmla="val -51547"/>
              <a:gd name="adj2" fmla="val 82156"/>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Did you notice the 4?  It was the maximum possible score we could get trying to align our two sequences!</a:t>
            </a:r>
          </a:p>
        </p:txBody>
      </p:sp>
    </p:spTree>
    <p:extLst>
      <p:ext uri="{BB962C8B-B14F-4D97-AF65-F5344CB8AC3E}">
        <p14:creationId xmlns:p14="http://schemas.microsoft.com/office/powerpoint/2010/main" val="3398536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674E81-6BC4-45E2-B5DF-18F167737DB5}"/>
              </a:ext>
            </a:extLst>
          </p:cNvPr>
          <p:cNvPicPr>
            <a:picLocks noChangeAspect="1"/>
          </p:cNvPicPr>
          <p:nvPr/>
        </p:nvPicPr>
        <p:blipFill>
          <a:blip r:embed="rId2"/>
          <a:stretch>
            <a:fillRect/>
          </a:stretch>
        </p:blipFill>
        <p:spPr>
          <a:xfrm>
            <a:off x="3341848" y="289518"/>
            <a:ext cx="6061348" cy="2179362"/>
          </a:xfrm>
          <a:prstGeom prst="rect">
            <a:avLst/>
          </a:prstGeom>
        </p:spPr>
      </p:pic>
      <p:pic>
        <p:nvPicPr>
          <p:cNvPr id="4" name="Picture 3">
            <a:extLst>
              <a:ext uri="{FF2B5EF4-FFF2-40B4-BE49-F238E27FC236}">
                <a16:creationId xmlns:a16="http://schemas.microsoft.com/office/drawing/2014/main" id="{E5014FCF-FEE0-4A1F-B81C-5D69AEB17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35" y="-167645"/>
            <a:ext cx="2910845" cy="2910845"/>
          </a:xfrm>
          <a:prstGeom prst="rect">
            <a:avLst/>
          </a:prstGeom>
        </p:spPr>
      </p:pic>
      <p:sp>
        <p:nvSpPr>
          <p:cNvPr id="5" name="Speech Bubble: Rectangle 4">
            <a:extLst>
              <a:ext uri="{FF2B5EF4-FFF2-40B4-BE49-F238E27FC236}">
                <a16:creationId xmlns:a16="http://schemas.microsoft.com/office/drawing/2014/main" id="{9DAAC690-DD7D-4168-B40F-2940F14D2232}"/>
              </a:ext>
            </a:extLst>
          </p:cNvPr>
          <p:cNvSpPr/>
          <p:nvPr/>
        </p:nvSpPr>
        <p:spPr>
          <a:xfrm>
            <a:off x="1747520" y="2844763"/>
            <a:ext cx="8849360" cy="3285172"/>
          </a:xfrm>
          <a:prstGeom prst="wedgeRectCallout">
            <a:avLst>
              <a:gd name="adj1" fmla="val -39079"/>
              <a:gd name="adj2" fmla="val -64795"/>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We can complicate our DAG a little (but we can solve it just as well) by changing the scoring system of the alignment game: by creating a so-called </a:t>
            </a:r>
            <a:r>
              <a:rPr lang="en-GB" b="1" dirty="0">
                <a:latin typeface="Source Code Pro" panose="020B0509030403020204" pitchFamily="49" charset="0"/>
              </a:rPr>
              <a:t>scoring matrix</a:t>
            </a:r>
            <a:r>
              <a:rPr lang="en-GB" dirty="0">
                <a:latin typeface="Source Code Pro" panose="020B0509030403020204" pitchFamily="49" charset="0"/>
              </a:rPr>
              <a:t>, we can penalize and reward differently matches, mismatches and gaps. We can also penalize more opening gaps than elongating gaps already present, so that the algorithm will open less, longer gaps in the alignments.</a:t>
            </a:r>
          </a:p>
          <a:p>
            <a:endParaRPr lang="en-GB" dirty="0">
              <a:latin typeface="Source Code Pro" panose="020B0509030403020204" pitchFamily="49" charset="0"/>
            </a:endParaRPr>
          </a:p>
          <a:p>
            <a:r>
              <a:rPr lang="en-GB" dirty="0">
                <a:latin typeface="Source Code Pro" panose="020B0509030403020204" pitchFamily="49" charset="0"/>
              </a:rPr>
              <a:t>The scoring matrix values are simply attached to each path in our alignment DAG, the best route is found using the dynamic approach, and then the best route is followed by backtracking.</a:t>
            </a:r>
          </a:p>
        </p:txBody>
      </p:sp>
    </p:spTree>
    <p:extLst>
      <p:ext uri="{BB962C8B-B14F-4D97-AF65-F5344CB8AC3E}">
        <p14:creationId xmlns:p14="http://schemas.microsoft.com/office/powerpoint/2010/main" val="101116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A68C92-3B0B-4425-AB1F-714270153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076" y="-386080"/>
            <a:ext cx="4033520" cy="4033520"/>
          </a:xfrm>
          <a:prstGeom prst="rect">
            <a:avLst/>
          </a:prstGeom>
        </p:spPr>
      </p:pic>
      <p:sp>
        <p:nvSpPr>
          <p:cNvPr id="3" name="Speech Bubble: Rectangle 2">
            <a:extLst>
              <a:ext uri="{FF2B5EF4-FFF2-40B4-BE49-F238E27FC236}">
                <a16:creationId xmlns:a16="http://schemas.microsoft.com/office/drawing/2014/main" id="{38ABC2BE-9E21-47DC-A08D-7D4BD0893FF4}"/>
              </a:ext>
            </a:extLst>
          </p:cNvPr>
          <p:cNvSpPr/>
          <p:nvPr/>
        </p:nvSpPr>
        <p:spPr>
          <a:xfrm>
            <a:off x="2987040" y="362268"/>
            <a:ext cx="8849360" cy="907732"/>
          </a:xfrm>
          <a:prstGeom prst="wedgeRectCallout">
            <a:avLst>
              <a:gd name="adj1" fmla="val -53201"/>
              <a:gd name="adj2" fmla="val 41270"/>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We can now find the best alignment (or alignments) for any two sequences, of any lengths!</a:t>
            </a:r>
          </a:p>
        </p:txBody>
      </p:sp>
      <p:sp>
        <p:nvSpPr>
          <p:cNvPr id="4" name="TextBox 3">
            <a:extLst>
              <a:ext uri="{FF2B5EF4-FFF2-40B4-BE49-F238E27FC236}">
                <a16:creationId xmlns:a16="http://schemas.microsoft.com/office/drawing/2014/main" id="{376CED70-304B-4092-AEE2-F9B1F952A0EE}"/>
              </a:ext>
            </a:extLst>
          </p:cNvPr>
          <p:cNvSpPr txBox="1"/>
          <p:nvPr/>
        </p:nvSpPr>
        <p:spPr>
          <a:xfrm>
            <a:off x="1148080" y="3681998"/>
            <a:ext cx="10271759" cy="2308324"/>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r>
              <a:rPr lang="en-GB" sz="2400" b="1" u="sng" dirty="0">
                <a:latin typeface="Source Code Pro" panose="020B0509030403020204" pitchFamily="49" charset="0"/>
              </a:rPr>
              <a:t>Best Alignment Problem</a:t>
            </a:r>
          </a:p>
          <a:p>
            <a:r>
              <a:rPr lang="en-GB" sz="2400" dirty="0">
                <a:latin typeface="Source Code Pro" panose="020B0509030403020204" pitchFamily="49" charset="0"/>
              </a:rPr>
              <a:t>Find the alignment that reduces the hamming distance (or some arbitrary parameter) between two strings to a minimum.</a:t>
            </a:r>
          </a:p>
          <a:p>
            <a:r>
              <a:rPr lang="en-GB" sz="2400" b="1" dirty="0">
                <a:latin typeface="Source Code Pro" panose="020B0509030403020204" pitchFamily="49" charset="0"/>
              </a:rPr>
              <a:t>Input:</a:t>
            </a:r>
            <a:r>
              <a:rPr lang="en-GB" sz="2400" dirty="0">
                <a:latin typeface="Source Code Pro" panose="020B0509030403020204" pitchFamily="49" charset="0"/>
              </a:rPr>
              <a:t> two strings</a:t>
            </a:r>
          </a:p>
          <a:p>
            <a:r>
              <a:rPr lang="en-GB" sz="2400" b="1" dirty="0">
                <a:latin typeface="Source Code Pro" panose="020B0509030403020204" pitchFamily="49" charset="0"/>
              </a:rPr>
              <a:t>Output:</a:t>
            </a:r>
            <a:r>
              <a:rPr lang="en-GB" sz="2400" dirty="0">
                <a:latin typeface="Source Code Pro" panose="020B0509030403020204" pitchFamily="49" charset="0"/>
              </a:rPr>
              <a:t> The best alignment of the two strings.</a:t>
            </a:r>
          </a:p>
        </p:txBody>
      </p:sp>
      <p:sp>
        <p:nvSpPr>
          <p:cNvPr id="5" name="TextBox 4">
            <a:extLst>
              <a:ext uri="{FF2B5EF4-FFF2-40B4-BE49-F238E27FC236}">
                <a16:creationId xmlns:a16="http://schemas.microsoft.com/office/drawing/2014/main" id="{0D9946DD-41E1-41AA-B2B3-A1FD475F0220}"/>
              </a:ext>
            </a:extLst>
          </p:cNvPr>
          <p:cNvSpPr txBox="1"/>
          <p:nvPr/>
        </p:nvSpPr>
        <p:spPr>
          <a:xfrm rot="20151020">
            <a:off x="4175176" y="4248992"/>
            <a:ext cx="4221194" cy="1446550"/>
          </a:xfrm>
          <a:prstGeom prst="rect">
            <a:avLst/>
          </a:prstGeom>
          <a:noFill/>
          <a:ln w="139700" cmpd="dbl">
            <a:solidFill>
              <a:srgbClr val="FF0000"/>
            </a:solidFill>
          </a:ln>
        </p:spPr>
        <p:txBody>
          <a:bodyPr wrap="square" rtlCol="0">
            <a:spAutoFit/>
          </a:bodyPr>
          <a:lstStyle/>
          <a:p>
            <a:r>
              <a:rPr lang="en-GB" sz="8800" b="1" dirty="0">
                <a:solidFill>
                  <a:srgbClr val="FF0000"/>
                </a:solidFill>
                <a:latin typeface="Source Code Pro" panose="020B0509030403020204" pitchFamily="49" charset="0"/>
              </a:rPr>
              <a:t>SOLVED</a:t>
            </a:r>
            <a:endParaRPr lang="en-GB" sz="2400" b="1" dirty="0">
              <a:solidFill>
                <a:srgbClr val="FF0000"/>
              </a:solidFill>
              <a:latin typeface="Source Code Pro" panose="020B0509030403020204" pitchFamily="49" charset="0"/>
            </a:endParaRPr>
          </a:p>
        </p:txBody>
      </p:sp>
    </p:spTree>
    <p:extLst>
      <p:ext uri="{BB962C8B-B14F-4D97-AF65-F5344CB8AC3E}">
        <p14:creationId xmlns:p14="http://schemas.microsoft.com/office/powerpoint/2010/main" val="3895301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DA6287-547B-412C-8E71-D45F34E4F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395" y="990595"/>
            <a:ext cx="4876810" cy="4876810"/>
          </a:xfrm>
          <a:prstGeom prst="rect">
            <a:avLst/>
          </a:prstGeom>
        </p:spPr>
      </p:pic>
      <p:pic>
        <p:nvPicPr>
          <p:cNvPr id="5" name="Picture 4" descr="A close up of a logo&#10;&#10;Description automatically generated">
            <a:extLst>
              <a:ext uri="{FF2B5EF4-FFF2-40B4-BE49-F238E27FC236}">
                <a16:creationId xmlns:a16="http://schemas.microsoft.com/office/drawing/2014/main" id="{698F6520-3117-47A0-996C-8B5ECFEA6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1714500"/>
            <a:ext cx="3429000" cy="3429000"/>
          </a:xfrm>
          <a:prstGeom prst="rect">
            <a:avLst/>
          </a:prstGeom>
        </p:spPr>
      </p:pic>
    </p:spTree>
    <p:extLst>
      <p:ext uri="{BB962C8B-B14F-4D97-AF65-F5344CB8AC3E}">
        <p14:creationId xmlns:p14="http://schemas.microsoft.com/office/powerpoint/2010/main" val="2046958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BB8B59-E6B5-493A-875C-73E2D9E46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0315" y="284479"/>
            <a:ext cx="2616205" cy="2616205"/>
          </a:xfrm>
          <a:prstGeom prst="rect">
            <a:avLst/>
          </a:prstGeom>
        </p:spPr>
      </p:pic>
      <p:sp>
        <p:nvSpPr>
          <p:cNvPr id="4" name="Speech Bubble: Rectangle 3">
            <a:extLst>
              <a:ext uri="{FF2B5EF4-FFF2-40B4-BE49-F238E27FC236}">
                <a16:creationId xmlns:a16="http://schemas.microsoft.com/office/drawing/2014/main" id="{C1DADBA2-DD02-4F04-84EA-687A9393571D}"/>
              </a:ext>
            </a:extLst>
          </p:cNvPr>
          <p:cNvSpPr/>
          <p:nvPr/>
        </p:nvSpPr>
        <p:spPr>
          <a:xfrm>
            <a:off x="2987040" y="416560"/>
            <a:ext cx="5323840" cy="924560"/>
          </a:xfrm>
          <a:prstGeom prst="wedgeRectCallout">
            <a:avLst>
              <a:gd name="adj1" fmla="val 68308"/>
              <a:gd name="adj2" fmla="val -8132"/>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Well, this is an alignment, isn’t it? How can we check how good it is?</a:t>
            </a:r>
          </a:p>
        </p:txBody>
      </p:sp>
      <p:sp>
        <p:nvSpPr>
          <p:cNvPr id="5" name="Speech Bubble: Rectangle 4">
            <a:extLst>
              <a:ext uri="{FF2B5EF4-FFF2-40B4-BE49-F238E27FC236}">
                <a16:creationId xmlns:a16="http://schemas.microsoft.com/office/drawing/2014/main" id="{FC3F66BB-9FA4-477C-9FA4-47280CD52292}"/>
              </a:ext>
            </a:extLst>
          </p:cNvPr>
          <p:cNvSpPr/>
          <p:nvPr/>
        </p:nvSpPr>
        <p:spPr>
          <a:xfrm>
            <a:off x="2987040" y="1592580"/>
            <a:ext cx="5323840" cy="1836419"/>
          </a:xfrm>
          <a:prstGeom prst="wedgeRectCallout">
            <a:avLst>
              <a:gd name="adj1" fmla="val 70216"/>
              <a:gd name="adj2" fmla="val -41327"/>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We can calculate the </a:t>
            </a:r>
            <a:r>
              <a:rPr lang="en-GB" b="1" i="1" dirty="0">
                <a:latin typeface="Source Code Pro" panose="020B0509030403020204" pitchFamily="49" charset="0"/>
              </a:rPr>
              <a:t>Hamming Distance</a:t>
            </a:r>
            <a:r>
              <a:rPr lang="en-GB" b="1" dirty="0">
                <a:latin typeface="Source Code Pro" panose="020B0509030403020204" pitchFamily="49" charset="0"/>
              </a:rPr>
              <a:t> </a:t>
            </a:r>
            <a:r>
              <a:rPr lang="en-GB" dirty="0">
                <a:latin typeface="Source Code Pro" panose="020B0509030403020204" pitchFamily="49" charset="0"/>
              </a:rPr>
              <a:t>between these two reads. The Hamming distance is defined as the number of nucleotides </a:t>
            </a:r>
            <a:r>
              <a:rPr lang="en-GB" b="1" dirty="0">
                <a:latin typeface="Source Code Pro" panose="020B0509030403020204" pitchFamily="49" charset="0"/>
              </a:rPr>
              <a:t>that </a:t>
            </a:r>
            <a:r>
              <a:rPr lang="en-GB" b="1" u="sng" dirty="0">
                <a:latin typeface="Source Code Pro" panose="020B0509030403020204" pitchFamily="49" charset="0"/>
              </a:rPr>
              <a:t>do not match</a:t>
            </a:r>
            <a:r>
              <a:rPr lang="en-GB" dirty="0">
                <a:latin typeface="Source Code Pro" panose="020B0509030403020204" pitchFamily="49" charset="0"/>
              </a:rPr>
              <a:t>. So, a good alignment will result in a </a:t>
            </a:r>
            <a:r>
              <a:rPr lang="en-GB" b="1" u="sng" dirty="0">
                <a:latin typeface="Source Code Pro" panose="020B0509030403020204" pitchFamily="49" charset="0"/>
              </a:rPr>
              <a:t>smaller</a:t>
            </a:r>
            <a:r>
              <a:rPr lang="en-GB" dirty="0">
                <a:latin typeface="Source Code Pro" panose="020B0509030403020204" pitchFamily="49" charset="0"/>
              </a:rPr>
              <a:t> Hamming Distance.</a:t>
            </a:r>
          </a:p>
        </p:txBody>
      </p:sp>
      <p:sp>
        <p:nvSpPr>
          <p:cNvPr id="6" name="TextBox 5">
            <a:extLst>
              <a:ext uri="{FF2B5EF4-FFF2-40B4-BE49-F238E27FC236}">
                <a16:creationId xmlns:a16="http://schemas.microsoft.com/office/drawing/2014/main" id="{93FE3C65-8202-46D1-9175-F86E81AC3F34}"/>
              </a:ext>
            </a:extLst>
          </p:cNvPr>
          <p:cNvSpPr txBox="1"/>
          <p:nvPr/>
        </p:nvSpPr>
        <p:spPr>
          <a:xfrm>
            <a:off x="2062482" y="3680459"/>
            <a:ext cx="3220720" cy="1077218"/>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GB" sz="3200" dirty="0"/>
              <a:t>ATGCATGC</a:t>
            </a:r>
          </a:p>
          <a:p>
            <a:pPr algn="ctr"/>
            <a:r>
              <a:rPr lang="en-GB" sz="3200" dirty="0"/>
              <a:t>TGCATGCC</a:t>
            </a:r>
            <a:endParaRPr lang="en-GB" sz="3200" dirty="0">
              <a:latin typeface="Source Code Pro" panose="020B0509030403020204" pitchFamily="49" charset="0"/>
            </a:endParaRPr>
          </a:p>
        </p:txBody>
      </p:sp>
      <p:pic>
        <p:nvPicPr>
          <p:cNvPr id="8" name="Picture 7">
            <a:extLst>
              <a:ext uri="{FF2B5EF4-FFF2-40B4-BE49-F238E27FC236}">
                <a16:creationId xmlns:a16="http://schemas.microsoft.com/office/drawing/2014/main" id="{AEF8EC8A-EB38-4682-9902-E76D0119BE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94639" y="3680459"/>
            <a:ext cx="2362191" cy="2362191"/>
          </a:xfrm>
          <a:prstGeom prst="rect">
            <a:avLst/>
          </a:prstGeom>
        </p:spPr>
      </p:pic>
      <p:sp>
        <p:nvSpPr>
          <p:cNvPr id="9" name="Speech Bubble: Rectangle 8">
            <a:extLst>
              <a:ext uri="{FF2B5EF4-FFF2-40B4-BE49-F238E27FC236}">
                <a16:creationId xmlns:a16="http://schemas.microsoft.com/office/drawing/2014/main" id="{C2464293-E0A8-466E-994C-AE0086F130D0}"/>
              </a:ext>
            </a:extLst>
          </p:cNvPr>
          <p:cNvSpPr/>
          <p:nvPr/>
        </p:nvSpPr>
        <p:spPr>
          <a:xfrm>
            <a:off x="2547616" y="5009137"/>
            <a:ext cx="2844800" cy="777230"/>
          </a:xfrm>
          <a:prstGeom prst="wedgeRectCallout">
            <a:avLst>
              <a:gd name="adj1" fmla="val -67641"/>
              <a:gd name="adj2" fmla="val -66164"/>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Considering this alignment…</a:t>
            </a:r>
          </a:p>
        </p:txBody>
      </p:sp>
      <p:pic>
        <p:nvPicPr>
          <p:cNvPr id="11" name="Picture 10">
            <a:extLst>
              <a:ext uri="{FF2B5EF4-FFF2-40B4-BE49-F238E27FC236}">
                <a16:creationId xmlns:a16="http://schemas.microsoft.com/office/drawing/2014/main" id="{FA08D5ED-4888-4450-A508-AADCB176A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22468" y="4219068"/>
            <a:ext cx="2362190" cy="2362190"/>
          </a:xfrm>
          <a:prstGeom prst="rect">
            <a:avLst/>
          </a:prstGeom>
        </p:spPr>
      </p:pic>
      <p:sp>
        <p:nvSpPr>
          <p:cNvPr id="12" name="TextBox 11">
            <a:extLst>
              <a:ext uri="{FF2B5EF4-FFF2-40B4-BE49-F238E27FC236}">
                <a16:creationId xmlns:a16="http://schemas.microsoft.com/office/drawing/2014/main" id="{A1D479D3-D408-4EEC-AAF0-9AD72AC7DC8E}"/>
              </a:ext>
            </a:extLst>
          </p:cNvPr>
          <p:cNvSpPr txBox="1"/>
          <p:nvPr/>
        </p:nvSpPr>
        <p:spPr>
          <a:xfrm>
            <a:off x="6032494" y="3695760"/>
            <a:ext cx="3220720" cy="1569660"/>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GB" sz="3200" dirty="0">
                <a:solidFill>
                  <a:srgbClr val="FF0000"/>
                </a:solidFill>
                <a:latin typeface="Source Code Pro" panose="020B0509030403020204" pitchFamily="49" charset="0"/>
              </a:rPr>
              <a:t>ATGCATG</a:t>
            </a:r>
            <a:r>
              <a:rPr lang="en-GB" sz="3200" dirty="0">
                <a:solidFill>
                  <a:schemeClr val="bg2">
                    <a:lumMod val="60000"/>
                    <a:lumOff val="40000"/>
                  </a:schemeClr>
                </a:solidFill>
                <a:latin typeface="Source Code Pro" panose="020B0509030403020204" pitchFamily="49" charset="0"/>
              </a:rPr>
              <a:t>C</a:t>
            </a:r>
          </a:p>
          <a:p>
            <a:pPr algn="ctr"/>
            <a:r>
              <a:rPr lang="en-GB" sz="3200" dirty="0">
                <a:solidFill>
                  <a:srgbClr val="FF0000"/>
                </a:solidFill>
                <a:latin typeface="Source Code Pro" panose="020B0509030403020204" pitchFamily="49" charset="0"/>
              </a:rPr>
              <a:t>XXXXXXX</a:t>
            </a:r>
            <a:r>
              <a:rPr lang="en-GB" sz="3200" dirty="0">
                <a:solidFill>
                  <a:schemeClr val="bg2">
                    <a:lumMod val="60000"/>
                    <a:lumOff val="40000"/>
                  </a:schemeClr>
                </a:solidFill>
                <a:latin typeface="Source Code Pro" panose="020B0509030403020204" pitchFamily="49" charset="0"/>
              </a:rPr>
              <a:t>-</a:t>
            </a:r>
          </a:p>
          <a:p>
            <a:pPr algn="ctr"/>
            <a:r>
              <a:rPr lang="en-GB" sz="3200" dirty="0">
                <a:solidFill>
                  <a:srgbClr val="FF0000"/>
                </a:solidFill>
                <a:latin typeface="Source Code Pro" panose="020B0509030403020204" pitchFamily="49" charset="0"/>
              </a:rPr>
              <a:t>TGCATGC</a:t>
            </a:r>
            <a:r>
              <a:rPr lang="en-GB" sz="3200" dirty="0">
                <a:solidFill>
                  <a:schemeClr val="bg2">
                    <a:lumMod val="60000"/>
                    <a:lumOff val="40000"/>
                  </a:schemeClr>
                </a:solidFill>
                <a:latin typeface="Source Code Pro" panose="020B0509030403020204" pitchFamily="49" charset="0"/>
              </a:rPr>
              <a:t>C</a:t>
            </a:r>
          </a:p>
        </p:txBody>
      </p:sp>
      <p:sp>
        <p:nvSpPr>
          <p:cNvPr id="13" name="Speech Bubble: Rectangle 12">
            <a:extLst>
              <a:ext uri="{FF2B5EF4-FFF2-40B4-BE49-F238E27FC236}">
                <a16:creationId xmlns:a16="http://schemas.microsoft.com/office/drawing/2014/main" id="{8CBC4B5F-E8A9-4291-974E-373908D1E28D}"/>
              </a:ext>
            </a:extLst>
          </p:cNvPr>
          <p:cNvSpPr/>
          <p:nvPr/>
        </p:nvSpPr>
        <p:spPr>
          <a:xfrm>
            <a:off x="5986784" y="5396249"/>
            <a:ext cx="3657600" cy="1292800"/>
          </a:xfrm>
          <a:prstGeom prst="wedgeRectCallout">
            <a:avLst>
              <a:gd name="adj1" fmla="val 57280"/>
              <a:gd name="adj2" fmla="val -39732"/>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 the Hamming Distance is </a:t>
            </a:r>
            <a:r>
              <a:rPr lang="en-GB" b="1" dirty="0">
                <a:latin typeface="Source Code Pro" panose="020B0509030403020204" pitchFamily="49" charset="0"/>
              </a:rPr>
              <a:t>7</a:t>
            </a:r>
            <a:r>
              <a:rPr lang="en-GB" dirty="0">
                <a:latin typeface="Source Code Pro" panose="020B0509030403020204" pitchFamily="49" charset="0"/>
              </a:rPr>
              <a:t>, which is very near our maximum of 8 (the length of the string).</a:t>
            </a:r>
          </a:p>
        </p:txBody>
      </p:sp>
    </p:spTree>
    <p:extLst>
      <p:ext uri="{BB962C8B-B14F-4D97-AF65-F5344CB8AC3E}">
        <p14:creationId xmlns:p14="http://schemas.microsoft.com/office/powerpoint/2010/main" val="716435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2888B8-CB63-4B13-9494-B2A5F7BFA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11480" y="304799"/>
            <a:ext cx="2641601" cy="2641601"/>
          </a:xfrm>
          <a:prstGeom prst="rect">
            <a:avLst/>
          </a:prstGeom>
        </p:spPr>
      </p:pic>
      <p:sp>
        <p:nvSpPr>
          <p:cNvPr id="3" name="Speech Bubble: Rectangle 2">
            <a:extLst>
              <a:ext uri="{FF2B5EF4-FFF2-40B4-BE49-F238E27FC236}">
                <a16:creationId xmlns:a16="http://schemas.microsoft.com/office/drawing/2014/main" id="{2AD20A4A-811E-4CF9-B397-5392F9DE7D3A}"/>
              </a:ext>
            </a:extLst>
          </p:cNvPr>
          <p:cNvSpPr/>
          <p:nvPr/>
        </p:nvSpPr>
        <p:spPr>
          <a:xfrm>
            <a:off x="3053081" y="701039"/>
            <a:ext cx="5323840" cy="924560"/>
          </a:xfrm>
          <a:prstGeom prst="wedgeRectCallout">
            <a:avLst>
              <a:gd name="adj1" fmla="val -59364"/>
              <a:gd name="adj2" fmla="val 21538"/>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Wait! If we just slide the bottom sequence over one position, we get...</a:t>
            </a:r>
          </a:p>
        </p:txBody>
      </p:sp>
      <p:sp>
        <p:nvSpPr>
          <p:cNvPr id="4" name="TextBox 3">
            <a:extLst>
              <a:ext uri="{FF2B5EF4-FFF2-40B4-BE49-F238E27FC236}">
                <a16:creationId xmlns:a16="http://schemas.microsoft.com/office/drawing/2014/main" id="{A7EB0987-6635-401A-B957-4825D81C1E45}"/>
              </a:ext>
            </a:extLst>
          </p:cNvPr>
          <p:cNvSpPr txBox="1"/>
          <p:nvPr/>
        </p:nvSpPr>
        <p:spPr>
          <a:xfrm>
            <a:off x="4104641" y="1859340"/>
            <a:ext cx="3220720" cy="1569660"/>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GB" sz="3200" dirty="0">
                <a:solidFill>
                  <a:srgbClr val="FF0000"/>
                </a:solidFill>
                <a:latin typeface="Source Code Pro" panose="020B0509030403020204" pitchFamily="49" charset="0"/>
              </a:rPr>
              <a:t>A</a:t>
            </a:r>
            <a:r>
              <a:rPr lang="en-GB" sz="3200" dirty="0">
                <a:solidFill>
                  <a:schemeClr val="bg2">
                    <a:lumMod val="60000"/>
                    <a:lumOff val="40000"/>
                  </a:schemeClr>
                </a:solidFill>
                <a:latin typeface="Source Code Pro" panose="020B0509030403020204" pitchFamily="49" charset="0"/>
              </a:rPr>
              <a:t>TGCATGC</a:t>
            </a:r>
            <a:r>
              <a:rPr lang="en-GB" sz="3200" dirty="0">
                <a:solidFill>
                  <a:srgbClr val="FF0000"/>
                </a:solidFill>
                <a:latin typeface="Source Code Pro" panose="020B0509030403020204" pitchFamily="49" charset="0"/>
              </a:rPr>
              <a:t>-</a:t>
            </a:r>
          </a:p>
          <a:p>
            <a:pPr algn="ctr"/>
            <a:r>
              <a:rPr lang="en-GB" sz="3200" dirty="0">
                <a:solidFill>
                  <a:srgbClr val="FF0000"/>
                </a:solidFill>
                <a:latin typeface="Source Code Pro" panose="020B0509030403020204" pitchFamily="49" charset="0"/>
              </a:rPr>
              <a:t>X</a:t>
            </a:r>
            <a:r>
              <a:rPr lang="en-GB" sz="3200" dirty="0">
                <a:solidFill>
                  <a:schemeClr val="bg2">
                    <a:lumMod val="60000"/>
                    <a:lumOff val="40000"/>
                  </a:schemeClr>
                </a:solidFill>
                <a:latin typeface="Source Code Pro" panose="020B0509030403020204" pitchFamily="49" charset="0"/>
              </a:rPr>
              <a:t>-------</a:t>
            </a:r>
            <a:r>
              <a:rPr lang="en-GB" sz="3200" dirty="0">
                <a:solidFill>
                  <a:srgbClr val="FF0000"/>
                </a:solidFill>
                <a:latin typeface="Source Code Pro" panose="020B0509030403020204" pitchFamily="49" charset="0"/>
              </a:rPr>
              <a:t>X</a:t>
            </a:r>
          </a:p>
          <a:p>
            <a:pPr algn="ctr"/>
            <a:r>
              <a:rPr lang="en-GB" sz="3200" dirty="0">
                <a:solidFill>
                  <a:srgbClr val="FF0000"/>
                </a:solidFill>
                <a:latin typeface="Source Code Pro" panose="020B0509030403020204" pitchFamily="49" charset="0"/>
              </a:rPr>
              <a:t>-</a:t>
            </a:r>
            <a:r>
              <a:rPr lang="en-GB" sz="3200" dirty="0">
                <a:solidFill>
                  <a:schemeClr val="bg2">
                    <a:lumMod val="60000"/>
                    <a:lumOff val="40000"/>
                  </a:schemeClr>
                </a:solidFill>
                <a:latin typeface="Source Code Pro" panose="020B0509030403020204" pitchFamily="49" charset="0"/>
              </a:rPr>
              <a:t>TGCATGC</a:t>
            </a:r>
            <a:r>
              <a:rPr lang="en-GB" sz="3200" dirty="0">
                <a:solidFill>
                  <a:srgbClr val="FF0000"/>
                </a:solidFill>
                <a:latin typeface="Source Code Pro" panose="020B0509030403020204" pitchFamily="49" charset="0"/>
              </a:rPr>
              <a:t>C</a:t>
            </a:r>
          </a:p>
        </p:txBody>
      </p:sp>
      <p:pic>
        <p:nvPicPr>
          <p:cNvPr id="5" name="Picture 4">
            <a:extLst>
              <a:ext uri="{FF2B5EF4-FFF2-40B4-BE49-F238E27FC236}">
                <a16:creationId xmlns:a16="http://schemas.microsoft.com/office/drawing/2014/main" id="{46A791C6-A9A0-4F44-8033-13031A853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988" y="1859340"/>
            <a:ext cx="2700011" cy="2700011"/>
          </a:xfrm>
          <a:prstGeom prst="rect">
            <a:avLst/>
          </a:prstGeom>
        </p:spPr>
      </p:pic>
      <p:sp>
        <p:nvSpPr>
          <p:cNvPr id="6" name="Speech Bubble: Rectangle 5">
            <a:extLst>
              <a:ext uri="{FF2B5EF4-FFF2-40B4-BE49-F238E27FC236}">
                <a16:creationId xmlns:a16="http://schemas.microsoft.com/office/drawing/2014/main" id="{14306E76-1E0D-45D1-814C-F9B38362B47C}"/>
              </a:ext>
            </a:extLst>
          </p:cNvPr>
          <p:cNvSpPr/>
          <p:nvPr/>
        </p:nvSpPr>
        <p:spPr>
          <a:xfrm>
            <a:off x="1757672" y="3906580"/>
            <a:ext cx="5511800" cy="1569660"/>
          </a:xfrm>
          <a:prstGeom prst="wedgeRectCallout">
            <a:avLst>
              <a:gd name="adj1" fmla="val 53816"/>
              <a:gd name="adj2" fmla="val -71462"/>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The Hamming Distance is reduced to 2! This is how important introducing gaps, and properly sliding the two sequences along themselves is during alignment. </a:t>
            </a:r>
          </a:p>
        </p:txBody>
      </p:sp>
    </p:spTree>
    <p:extLst>
      <p:ext uri="{BB962C8B-B14F-4D97-AF65-F5344CB8AC3E}">
        <p14:creationId xmlns:p14="http://schemas.microsoft.com/office/powerpoint/2010/main" val="1912189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vector graphics&#10;&#10;Description automatically generated">
            <a:extLst>
              <a:ext uri="{FF2B5EF4-FFF2-40B4-BE49-F238E27FC236}">
                <a16:creationId xmlns:a16="http://schemas.microsoft.com/office/drawing/2014/main" id="{04E81E5C-7B53-43BD-A4D5-B1FFD5F3B7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55" y="452119"/>
            <a:ext cx="3505205" cy="3505205"/>
          </a:xfrm>
          <a:prstGeom prst="rect">
            <a:avLst/>
          </a:prstGeom>
        </p:spPr>
      </p:pic>
      <p:sp>
        <p:nvSpPr>
          <p:cNvPr id="4" name="Speech Bubble: Rectangle 3">
            <a:extLst>
              <a:ext uri="{FF2B5EF4-FFF2-40B4-BE49-F238E27FC236}">
                <a16:creationId xmlns:a16="http://schemas.microsoft.com/office/drawing/2014/main" id="{94D9CE25-12B2-4701-962A-75451400B706}"/>
              </a:ext>
            </a:extLst>
          </p:cNvPr>
          <p:cNvSpPr/>
          <p:nvPr/>
        </p:nvSpPr>
        <p:spPr>
          <a:xfrm>
            <a:off x="4021772" y="934719"/>
            <a:ext cx="5030788" cy="1792446"/>
          </a:xfrm>
          <a:prstGeom prst="wedgeRectCallout">
            <a:avLst>
              <a:gd name="adj1" fmla="val -67407"/>
              <a:gd name="adj2" fmla="val 8563"/>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When to add a gap? When to remove one? As we can see, the alignment task is very complex. We should try to simplify it, translating this problem into a game!</a:t>
            </a:r>
          </a:p>
        </p:txBody>
      </p:sp>
      <p:sp>
        <p:nvSpPr>
          <p:cNvPr id="5" name="Speech Bubble: Rectangle 4">
            <a:extLst>
              <a:ext uri="{FF2B5EF4-FFF2-40B4-BE49-F238E27FC236}">
                <a16:creationId xmlns:a16="http://schemas.microsoft.com/office/drawing/2014/main" id="{BC35BFAD-0E21-4FE5-B9E3-A4F6541581D3}"/>
              </a:ext>
            </a:extLst>
          </p:cNvPr>
          <p:cNvSpPr/>
          <p:nvPr/>
        </p:nvSpPr>
        <p:spPr>
          <a:xfrm>
            <a:off x="3178492" y="3772296"/>
            <a:ext cx="7926388" cy="2150985"/>
          </a:xfrm>
          <a:prstGeom prst="wedgeRectCallout">
            <a:avLst>
              <a:gd name="adj1" fmla="val -57429"/>
              <a:gd name="adj2" fmla="val -51331"/>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We can do two actions:</a:t>
            </a:r>
          </a:p>
          <a:p>
            <a:pPr marL="285750" indent="-285750" fontAlgn="ctr">
              <a:buFont typeface="Arial" panose="020B0604020202020204" pitchFamily="34" charset="0"/>
              <a:buChar char="•"/>
            </a:pPr>
            <a:r>
              <a:rPr lang="en-GB" dirty="0">
                <a:latin typeface="Source Code Pro" panose="020B0509030403020204" pitchFamily="49" charset="0"/>
              </a:rPr>
              <a:t>Remove a symbol from each sequence.</a:t>
            </a:r>
          </a:p>
          <a:p>
            <a:pPr marL="742950" lvl="1" indent="-285750" fontAlgn="ctr">
              <a:buFont typeface="Arial" panose="020B0604020202020204" pitchFamily="34" charset="0"/>
              <a:buChar char="•"/>
            </a:pPr>
            <a:r>
              <a:rPr lang="en-GB" dirty="0">
                <a:latin typeface="Source Code Pro" panose="020B0509030403020204" pitchFamily="49" charset="0"/>
              </a:rPr>
              <a:t>We receive </a:t>
            </a:r>
            <a:r>
              <a:rPr lang="en-GB" b="1" dirty="0">
                <a:latin typeface="Source Code Pro" panose="020B0509030403020204" pitchFamily="49" charset="0"/>
              </a:rPr>
              <a:t>1 point</a:t>
            </a:r>
            <a:r>
              <a:rPr lang="en-GB" dirty="0">
                <a:latin typeface="Source Code Pro" panose="020B0509030403020204" pitchFamily="49" charset="0"/>
              </a:rPr>
              <a:t> if the symbols match, otherwise, we get </a:t>
            </a:r>
            <a:r>
              <a:rPr lang="en-GB" b="1" dirty="0">
                <a:latin typeface="Source Code Pro" panose="020B0509030403020204" pitchFamily="49" charset="0"/>
              </a:rPr>
              <a:t>0 points</a:t>
            </a:r>
            <a:r>
              <a:rPr lang="en-GB" dirty="0">
                <a:latin typeface="Source Code Pro" panose="020B0509030403020204" pitchFamily="49" charset="0"/>
              </a:rPr>
              <a:t>.</a:t>
            </a:r>
          </a:p>
          <a:p>
            <a:pPr marL="285750" indent="-285750" fontAlgn="ctr">
              <a:buFont typeface="Arial" panose="020B0604020202020204" pitchFamily="34" charset="0"/>
              <a:buChar char="•"/>
            </a:pPr>
            <a:r>
              <a:rPr lang="en-GB" dirty="0">
                <a:latin typeface="Source Code Pro" panose="020B0509030403020204" pitchFamily="49" charset="0"/>
              </a:rPr>
              <a:t>Remove a symbol from one of the two sequences.</a:t>
            </a:r>
          </a:p>
          <a:p>
            <a:pPr marL="742950" lvl="1" indent="-285750" fontAlgn="ctr">
              <a:buFont typeface="Arial" panose="020B0604020202020204" pitchFamily="34" charset="0"/>
              <a:buChar char="•"/>
            </a:pPr>
            <a:r>
              <a:rPr lang="en-GB" dirty="0">
                <a:latin typeface="Source Code Pro" panose="020B0509030403020204" pitchFamily="49" charset="0"/>
              </a:rPr>
              <a:t>We receive </a:t>
            </a:r>
            <a:r>
              <a:rPr lang="en-GB" b="1" dirty="0">
                <a:latin typeface="Source Code Pro" panose="020B0509030403020204" pitchFamily="49" charset="0"/>
              </a:rPr>
              <a:t>0 points</a:t>
            </a:r>
            <a:r>
              <a:rPr lang="en-GB" dirty="0">
                <a:latin typeface="Source Code Pro" panose="020B0509030403020204" pitchFamily="49" charset="0"/>
              </a:rPr>
              <a:t> doing this action.</a:t>
            </a:r>
          </a:p>
        </p:txBody>
      </p:sp>
    </p:spTree>
    <p:extLst>
      <p:ext uri="{BB962C8B-B14F-4D97-AF65-F5344CB8AC3E}">
        <p14:creationId xmlns:p14="http://schemas.microsoft.com/office/powerpoint/2010/main" val="3020464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9FB894-9C92-48A0-940A-C9588F39C017}"/>
              </a:ext>
            </a:extLst>
          </p:cNvPr>
          <p:cNvPicPr>
            <a:picLocks noChangeAspect="1"/>
          </p:cNvPicPr>
          <p:nvPr/>
        </p:nvPicPr>
        <p:blipFill>
          <a:blip r:embed="rId2"/>
          <a:stretch>
            <a:fillRect/>
          </a:stretch>
        </p:blipFill>
        <p:spPr>
          <a:xfrm>
            <a:off x="5892800" y="158660"/>
            <a:ext cx="5868117" cy="6442043"/>
          </a:xfrm>
          <a:prstGeom prst="rect">
            <a:avLst/>
          </a:prstGeom>
        </p:spPr>
      </p:pic>
      <p:sp>
        <p:nvSpPr>
          <p:cNvPr id="4" name="Speech Bubble: Rectangle 3">
            <a:extLst>
              <a:ext uri="{FF2B5EF4-FFF2-40B4-BE49-F238E27FC236}">
                <a16:creationId xmlns:a16="http://schemas.microsoft.com/office/drawing/2014/main" id="{BFF9ACB4-6715-444F-9B38-A1AD1AC78B00}"/>
              </a:ext>
            </a:extLst>
          </p:cNvPr>
          <p:cNvSpPr/>
          <p:nvPr/>
        </p:nvSpPr>
        <p:spPr>
          <a:xfrm>
            <a:off x="2040572" y="406400"/>
            <a:ext cx="3760788" cy="2865506"/>
          </a:xfrm>
          <a:prstGeom prst="wedgeRectCallout">
            <a:avLst>
              <a:gd name="adj1" fmla="val -57364"/>
              <a:gd name="adj2" fmla="val -22060"/>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Let’s play! Using these two sequences, we can get a maximum score of . . .</a:t>
            </a:r>
          </a:p>
          <a:p>
            <a:endParaRPr lang="en-GB" dirty="0">
              <a:latin typeface="Source Code Pro" panose="020B0509030403020204" pitchFamily="49" charset="0"/>
            </a:endParaRPr>
          </a:p>
          <a:p>
            <a:r>
              <a:rPr lang="en-GB" dirty="0">
                <a:latin typeface="Source Code Pro" panose="020B0509030403020204" pitchFamily="49" charset="0"/>
              </a:rPr>
              <a:t>Four!</a:t>
            </a:r>
          </a:p>
          <a:p>
            <a:endParaRPr lang="en-GB" dirty="0">
              <a:latin typeface="Source Code Pro" panose="020B0509030403020204" pitchFamily="49" charset="0"/>
            </a:endParaRPr>
          </a:p>
          <a:p>
            <a:r>
              <a:rPr lang="en-GB" dirty="0">
                <a:latin typeface="Source Code Pro" panose="020B0509030403020204" pitchFamily="49" charset="0"/>
              </a:rPr>
              <a:t>Note that four is the best possible score we can get, but we can get it through different alignments.</a:t>
            </a:r>
          </a:p>
        </p:txBody>
      </p:sp>
      <p:sp>
        <p:nvSpPr>
          <p:cNvPr id="5" name="TextBox 4">
            <a:extLst>
              <a:ext uri="{FF2B5EF4-FFF2-40B4-BE49-F238E27FC236}">
                <a16:creationId xmlns:a16="http://schemas.microsoft.com/office/drawing/2014/main" id="{9AC55869-5F6E-4858-A56D-0953E87D9925}"/>
              </a:ext>
            </a:extLst>
          </p:cNvPr>
          <p:cNvSpPr txBox="1"/>
          <p:nvPr/>
        </p:nvSpPr>
        <p:spPr>
          <a:xfrm>
            <a:off x="6573520" y="1270000"/>
            <a:ext cx="2194560" cy="369332"/>
          </a:xfrm>
          <a:prstGeom prst="rect">
            <a:avLst/>
          </a:prstGeom>
          <a:noFill/>
        </p:spPr>
        <p:txBody>
          <a:bodyPr wrap="square" rtlCol="0">
            <a:spAutoFit/>
          </a:bodyPr>
          <a:lstStyle/>
          <a:p>
            <a:r>
              <a:rPr lang="en-GB" dirty="0">
                <a:solidFill>
                  <a:schemeClr val="tx1">
                    <a:lumMod val="65000"/>
                  </a:schemeClr>
                </a:solidFill>
              </a:rPr>
              <a:t>Remove two symbols</a:t>
            </a:r>
          </a:p>
        </p:txBody>
      </p:sp>
      <p:sp>
        <p:nvSpPr>
          <p:cNvPr id="6" name="TextBox 5">
            <a:extLst>
              <a:ext uri="{FF2B5EF4-FFF2-40B4-BE49-F238E27FC236}">
                <a16:creationId xmlns:a16="http://schemas.microsoft.com/office/drawing/2014/main" id="{B8A3C76A-FB7E-4E24-98BB-73B7646CD1FB}"/>
              </a:ext>
            </a:extLst>
          </p:cNvPr>
          <p:cNvSpPr txBox="1"/>
          <p:nvPr/>
        </p:nvSpPr>
        <p:spPr>
          <a:xfrm>
            <a:off x="6715760" y="1849120"/>
            <a:ext cx="2194560" cy="369332"/>
          </a:xfrm>
          <a:prstGeom prst="rect">
            <a:avLst/>
          </a:prstGeom>
          <a:noFill/>
        </p:spPr>
        <p:txBody>
          <a:bodyPr wrap="square" rtlCol="0">
            <a:spAutoFit/>
          </a:bodyPr>
          <a:lstStyle/>
          <a:p>
            <a:r>
              <a:rPr lang="en-GB" dirty="0">
                <a:solidFill>
                  <a:schemeClr val="tx1">
                    <a:lumMod val="65000"/>
                  </a:schemeClr>
                </a:solidFill>
              </a:rPr>
              <a:t>Remove two symbols</a:t>
            </a:r>
          </a:p>
        </p:txBody>
      </p:sp>
      <p:sp>
        <p:nvSpPr>
          <p:cNvPr id="7" name="TextBox 6">
            <a:extLst>
              <a:ext uri="{FF2B5EF4-FFF2-40B4-BE49-F238E27FC236}">
                <a16:creationId xmlns:a16="http://schemas.microsoft.com/office/drawing/2014/main" id="{99114201-BAB4-4370-90CF-D0F3389A6EC5}"/>
              </a:ext>
            </a:extLst>
          </p:cNvPr>
          <p:cNvSpPr txBox="1"/>
          <p:nvPr/>
        </p:nvSpPr>
        <p:spPr>
          <a:xfrm>
            <a:off x="7081520" y="3048000"/>
            <a:ext cx="2194560" cy="369332"/>
          </a:xfrm>
          <a:prstGeom prst="rect">
            <a:avLst/>
          </a:prstGeom>
          <a:noFill/>
        </p:spPr>
        <p:txBody>
          <a:bodyPr wrap="square" rtlCol="0">
            <a:spAutoFit/>
          </a:bodyPr>
          <a:lstStyle/>
          <a:p>
            <a:r>
              <a:rPr lang="en-GB" dirty="0">
                <a:solidFill>
                  <a:schemeClr val="tx1">
                    <a:lumMod val="65000"/>
                  </a:schemeClr>
                </a:solidFill>
              </a:rPr>
              <a:t>Remove two symbols</a:t>
            </a:r>
          </a:p>
        </p:txBody>
      </p:sp>
      <p:sp>
        <p:nvSpPr>
          <p:cNvPr id="8" name="TextBox 7">
            <a:extLst>
              <a:ext uri="{FF2B5EF4-FFF2-40B4-BE49-F238E27FC236}">
                <a16:creationId xmlns:a16="http://schemas.microsoft.com/office/drawing/2014/main" id="{EC16AEA3-77DF-4AAD-9C99-C2D4DBD34CC2}"/>
              </a:ext>
            </a:extLst>
          </p:cNvPr>
          <p:cNvSpPr txBox="1"/>
          <p:nvPr/>
        </p:nvSpPr>
        <p:spPr>
          <a:xfrm>
            <a:off x="7284720" y="3627120"/>
            <a:ext cx="2194560" cy="369332"/>
          </a:xfrm>
          <a:prstGeom prst="rect">
            <a:avLst/>
          </a:prstGeom>
          <a:noFill/>
        </p:spPr>
        <p:txBody>
          <a:bodyPr wrap="square" rtlCol="0">
            <a:spAutoFit/>
          </a:bodyPr>
          <a:lstStyle/>
          <a:p>
            <a:r>
              <a:rPr lang="en-GB" dirty="0">
                <a:solidFill>
                  <a:schemeClr val="tx1">
                    <a:lumMod val="65000"/>
                  </a:schemeClr>
                </a:solidFill>
              </a:rPr>
              <a:t>Remove two symbols</a:t>
            </a:r>
          </a:p>
        </p:txBody>
      </p:sp>
      <p:sp>
        <p:nvSpPr>
          <p:cNvPr id="9" name="TextBox 8">
            <a:extLst>
              <a:ext uri="{FF2B5EF4-FFF2-40B4-BE49-F238E27FC236}">
                <a16:creationId xmlns:a16="http://schemas.microsoft.com/office/drawing/2014/main" id="{7DDABEEA-CCC0-4FE4-AC94-3A6DD6A8B228}"/>
              </a:ext>
            </a:extLst>
          </p:cNvPr>
          <p:cNvSpPr txBox="1"/>
          <p:nvPr/>
        </p:nvSpPr>
        <p:spPr>
          <a:xfrm>
            <a:off x="7741920" y="4846320"/>
            <a:ext cx="2194560" cy="369332"/>
          </a:xfrm>
          <a:prstGeom prst="rect">
            <a:avLst/>
          </a:prstGeom>
          <a:noFill/>
        </p:spPr>
        <p:txBody>
          <a:bodyPr wrap="square" rtlCol="0">
            <a:spAutoFit/>
          </a:bodyPr>
          <a:lstStyle/>
          <a:p>
            <a:r>
              <a:rPr lang="en-GB" dirty="0">
                <a:solidFill>
                  <a:schemeClr val="tx1">
                    <a:lumMod val="65000"/>
                  </a:schemeClr>
                </a:solidFill>
              </a:rPr>
              <a:t>Remove two symbols</a:t>
            </a:r>
          </a:p>
        </p:txBody>
      </p:sp>
      <p:sp>
        <p:nvSpPr>
          <p:cNvPr id="10" name="TextBox 9">
            <a:extLst>
              <a:ext uri="{FF2B5EF4-FFF2-40B4-BE49-F238E27FC236}">
                <a16:creationId xmlns:a16="http://schemas.microsoft.com/office/drawing/2014/main" id="{62865DD9-E50B-4BBF-9FF5-D253229E2995}"/>
              </a:ext>
            </a:extLst>
          </p:cNvPr>
          <p:cNvSpPr txBox="1"/>
          <p:nvPr/>
        </p:nvSpPr>
        <p:spPr>
          <a:xfrm>
            <a:off x="8046720" y="6035040"/>
            <a:ext cx="2194560" cy="369332"/>
          </a:xfrm>
          <a:prstGeom prst="rect">
            <a:avLst/>
          </a:prstGeom>
          <a:noFill/>
        </p:spPr>
        <p:txBody>
          <a:bodyPr wrap="square" rtlCol="0">
            <a:spAutoFit/>
          </a:bodyPr>
          <a:lstStyle/>
          <a:p>
            <a:r>
              <a:rPr lang="en-GB" dirty="0">
                <a:solidFill>
                  <a:schemeClr val="tx1">
                    <a:lumMod val="65000"/>
                  </a:schemeClr>
                </a:solidFill>
              </a:rPr>
              <a:t>Remove two symbols</a:t>
            </a:r>
          </a:p>
        </p:txBody>
      </p:sp>
      <p:sp>
        <p:nvSpPr>
          <p:cNvPr id="12" name="TextBox 11">
            <a:extLst>
              <a:ext uri="{FF2B5EF4-FFF2-40B4-BE49-F238E27FC236}">
                <a16:creationId xmlns:a16="http://schemas.microsoft.com/office/drawing/2014/main" id="{837E65B6-520B-4922-A65D-9392238BEFD6}"/>
              </a:ext>
            </a:extLst>
          </p:cNvPr>
          <p:cNvSpPr txBox="1"/>
          <p:nvPr/>
        </p:nvSpPr>
        <p:spPr>
          <a:xfrm>
            <a:off x="6949440" y="2409428"/>
            <a:ext cx="2194560" cy="369332"/>
          </a:xfrm>
          <a:prstGeom prst="rect">
            <a:avLst/>
          </a:prstGeom>
          <a:noFill/>
        </p:spPr>
        <p:txBody>
          <a:bodyPr wrap="square" rtlCol="0">
            <a:spAutoFit/>
          </a:bodyPr>
          <a:lstStyle/>
          <a:p>
            <a:r>
              <a:rPr lang="en-GB" dirty="0">
                <a:solidFill>
                  <a:schemeClr val="bg2">
                    <a:lumMod val="40000"/>
                    <a:lumOff val="60000"/>
                  </a:schemeClr>
                </a:solidFill>
              </a:rPr>
              <a:t>Remove one symbol</a:t>
            </a:r>
          </a:p>
        </p:txBody>
      </p:sp>
      <p:sp>
        <p:nvSpPr>
          <p:cNvPr id="13" name="TextBox 12">
            <a:extLst>
              <a:ext uri="{FF2B5EF4-FFF2-40B4-BE49-F238E27FC236}">
                <a16:creationId xmlns:a16="http://schemas.microsoft.com/office/drawing/2014/main" id="{076885BF-874C-45D4-AF62-1D70EC497B3E}"/>
              </a:ext>
            </a:extLst>
          </p:cNvPr>
          <p:cNvSpPr txBox="1"/>
          <p:nvPr/>
        </p:nvSpPr>
        <p:spPr>
          <a:xfrm>
            <a:off x="7538720" y="4236720"/>
            <a:ext cx="2194560" cy="369332"/>
          </a:xfrm>
          <a:prstGeom prst="rect">
            <a:avLst/>
          </a:prstGeom>
          <a:noFill/>
        </p:spPr>
        <p:txBody>
          <a:bodyPr wrap="square" rtlCol="0">
            <a:spAutoFit/>
          </a:bodyPr>
          <a:lstStyle/>
          <a:p>
            <a:r>
              <a:rPr lang="en-GB" dirty="0">
                <a:solidFill>
                  <a:schemeClr val="bg2">
                    <a:lumMod val="40000"/>
                    <a:lumOff val="60000"/>
                  </a:schemeClr>
                </a:solidFill>
              </a:rPr>
              <a:t>Remove one symbol</a:t>
            </a:r>
          </a:p>
        </p:txBody>
      </p:sp>
      <p:sp>
        <p:nvSpPr>
          <p:cNvPr id="14" name="TextBox 13">
            <a:extLst>
              <a:ext uri="{FF2B5EF4-FFF2-40B4-BE49-F238E27FC236}">
                <a16:creationId xmlns:a16="http://schemas.microsoft.com/office/drawing/2014/main" id="{DDFB7628-0838-4446-A233-8B4736BCC74B}"/>
              </a:ext>
            </a:extLst>
          </p:cNvPr>
          <p:cNvSpPr txBox="1"/>
          <p:nvPr/>
        </p:nvSpPr>
        <p:spPr>
          <a:xfrm>
            <a:off x="7894320" y="5455920"/>
            <a:ext cx="2194560" cy="369332"/>
          </a:xfrm>
          <a:prstGeom prst="rect">
            <a:avLst/>
          </a:prstGeom>
          <a:noFill/>
        </p:spPr>
        <p:txBody>
          <a:bodyPr wrap="square" rtlCol="0">
            <a:spAutoFit/>
          </a:bodyPr>
          <a:lstStyle/>
          <a:p>
            <a:r>
              <a:rPr lang="en-GB" dirty="0">
                <a:solidFill>
                  <a:schemeClr val="bg2">
                    <a:lumMod val="40000"/>
                    <a:lumOff val="60000"/>
                  </a:schemeClr>
                </a:solidFill>
              </a:rPr>
              <a:t>Remove one symbol</a:t>
            </a:r>
          </a:p>
        </p:txBody>
      </p:sp>
      <p:pic>
        <p:nvPicPr>
          <p:cNvPr id="16" name="Picture 15">
            <a:extLst>
              <a:ext uri="{FF2B5EF4-FFF2-40B4-BE49-F238E27FC236}">
                <a16:creationId xmlns:a16="http://schemas.microsoft.com/office/drawing/2014/main" id="{BEEE9AB8-7103-456F-A34F-ECE58AEB4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450081" y="4280175"/>
            <a:ext cx="1870953" cy="1870953"/>
          </a:xfrm>
          <a:prstGeom prst="rect">
            <a:avLst/>
          </a:prstGeom>
        </p:spPr>
      </p:pic>
      <p:sp>
        <p:nvSpPr>
          <p:cNvPr id="17" name="Speech Bubble: Rectangle 16">
            <a:extLst>
              <a:ext uri="{FF2B5EF4-FFF2-40B4-BE49-F238E27FC236}">
                <a16:creationId xmlns:a16="http://schemas.microsoft.com/office/drawing/2014/main" id="{88064AEA-4A32-4CA3-A06D-A5166F013B28}"/>
              </a:ext>
            </a:extLst>
          </p:cNvPr>
          <p:cNvSpPr/>
          <p:nvPr/>
        </p:nvSpPr>
        <p:spPr>
          <a:xfrm>
            <a:off x="643573" y="3330779"/>
            <a:ext cx="3760788" cy="2181214"/>
          </a:xfrm>
          <a:prstGeom prst="wedgeRectCallout">
            <a:avLst>
              <a:gd name="adj1" fmla="val 65557"/>
              <a:gd name="adj2" fmla="val -3331"/>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For example, at this step we could have added a space, but our score wouldn’t have changed. The new alignment would be different, but its score would always be 4.</a:t>
            </a:r>
          </a:p>
        </p:txBody>
      </p:sp>
      <p:sp>
        <p:nvSpPr>
          <p:cNvPr id="18" name="Speech Bubble: Rectangle 17">
            <a:extLst>
              <a:ext uri="{FF2B5EF4-FFF2-40B4-BE49-F238E27FC236}">
                <a16:creationId xmlns:a16="http://schemas.microsoft.com/office/drawing/2014/main" id="{AA2D62B7-5818-4202-A34A-7E62026EFB53}"/>
              </a:ext>
            </a:extLst>
          </p:cNvPr>
          <p:cNvSpPr/>
          <p:nvPr/>
        </p:nvSpPr>
        <p:spPr>
          <a:xfrm>
            <a:off x="643573" y="5800930"/>
            <a:ext cx="3938190" cy="837552"/>
          </a:xfrm>
          <a:prstGeom prst="wedgeRectCallout">
            <a:avLst>
              <a:gd name="adj1" fmla="val 60397"/>
              <a:gd name="adj2" fmla="val -105228"/>
            </a:avLst>
          </a:prstGeom>
        </p:spPr>
        <p:style>
          <a:lnRef idx="0">
            <a:schemeClr val="dk1"/>
          </a:lnRef>
          <a:fillRef idx="3">
            <a:schemeClr val="dk1"/>
          </a:fillRef>
          <a:effectRef idx="3">
            <a:schemeClr val="dk1"/>
          </a:effectRef>
          <a:fontRef idx="minor">
            <a:schemeClr val="lt1"/>
          </a:fontRef>
        </p:style>
        <p:txBody>
          <a:bodyPr rtlCol="0" anchor="ctr"/>
          <a:lstStyle/>
          <a:p>
            <a:r>
              <a:rPr lang="en-GB" sz="1400" dirty="0">
                <a:latin typeface="Source Code Pro" panose="020B0509030403020204" pitchFamily="49" charset="0"/>
              </a:rPr>
              <a:t>Have you noticed that our score is the length of the two aligned strings </a:t>
            </a:r>
            <a:r>
              <a:rPr lang="en-GB" sz="1400" b="1" dirty="0">
                <a:latin typeface="Source Code Pro" panose="020B0509030403020204" pitchFamily="49" charset="0"/>
              </a:rPr>
              <a:t>minus </a:t>
            </a:r>
            <a:r>
              <a:rPr lang="en-GB" sz="1400" dirty="0">
                <a:latin typeface="Source Code Pro" panose="020B0509030403020204" pitchFamily="49" charset="0"/>
              </a:rPr>
              <a:t>the Hamming distance?</a:t>
            </a:r>
            <a:endParaRPr lang="en-GB" sz="1400" b="1" dirty="0">
              <a:latin typeface="Source Code Pro" panose="020B0509030403020204" pitchFamily="49" charset="0"/>
            </a:endParaRPr>
          </a:p>
        </p:txBody>
      </p:sp>
      <p:pic>
        <p:nvPicPr>
          <p:cNvPr id="20" name="Picture 19">
            <a:extLst>
              <a:ext uri="{FF2B5EF4-FFF2-40B4-BE49-F238E27FC236}">
                <a16:creationId xmlns:a16="http://schemas.microsoft.com/office/drawing/2014/main" id="{70F2D475-7FC6-4533-89FC-F66FCD7B54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65" y="393569"/>
            <a:ext cx="2778137" cy="2778137"/>
          </a:xfrm>
          <a:prstGeom prst="rect">
            <a:avLst/>
          </a:prstGeom>
        </p:spPr>
      </p:pic>
    </p:spTree>
    <p:extLst>
      <p:ext uri="{BB962C8B-B14F-4D97-AF65-F5344CB8AC3E}">
        <p14:creationId xmlns:p14="http://schemas.microsoft.com/office/powerpoint/2010/main" val="382263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vector graphics&#10;&#10;Description automatically generated">
            <a:extLst>
              <a:ext uri="{FF2B5EF4-FFF2-40B4-BE49-F238E27FC236}">
                <a16:creationId xmlns:a16="http://schemas.microsoft.com/office/drawing/2014/main" id="{8C77E0A7-4D2E-4290-8CE8-14FC6D07A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 y="431479"/>
            <a:ext cx="2626681" cy="2626681"/>
          </a:xfrm>
          <a:prstGeom prst="rect">
            <a:avLst/>
          </a:prstGeom>
        </p:spPr>
      </p:pic>
      <p:sp>
        <p:nvSpPr>
          <p:cNvPr id="3" name="Speech Bubble: Rectangle 2">
            <a:extLst>
              <a:ext uri="{FF2B5EF4-FFF2-40B4-BE49-F238E27FC236}">
                <a16:creationId xmlns:a16="http://schemas.microsoft.com/office/drawing/2014/main" id="{63A90FCB-8062-4F67-936D-5C9FD5B281A1}"/>
              </a:ext>
            </a:extLst>
          </p:cNvPr>
          <p:cNvSpPr/>
          <p:nvPr/>
        </p:nvSpPr>
        <p:spPr>
          <a:xfrm>
            <a:off x="3672046" y="741680"/>
            <a:ext cx="4847908" cy="1128146"/>
          </a:xfrm>
          <a:prstGeom prst="wedgeRectCallout">
            <a:avLst>
              <a:gd name="adj1" fmla="val -70777"/>
              <a:gd name="adj2" fmla="val 13063"/>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How can we teach a computer to play this game, and always do the best possible set of moves?</a:t>
            </a:r>
          </a:p>
        </p:txBody>
      </p:sp>
      <p:pic>
        <p:nvPicPr>
          <p:cNvPr id="5" name="Picture 4">
            <a:extLst>
              <a:ext uri="{FF2B5EF4-FFF2-40B4-BE49-F238E27FC236}">
                <a16:creationId xmlns:a16="http://schemas.microsoft.com/office/drawing/2014/main" id="{3E9A87AF-215A-4F9B-BA4F-7E60CA009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8077" y="4521195"/>
            <a:ext cx="2438405" cy="2438405"/>
          </a:xfrm>
          <a:prstGeom prst="rect">
            <a:avLst/>
          </a:prstGeom>
        </p:spPr>
      </p:pic>
      <p:sp>
        <p:nvSpPr>
          <p:cNvPr id="6" name="Speech Bubble: Rectangle 5">
            <a:extLst>
              <a:ext uri="{FF2B5EF4-FFF2-40B4-BE49-F238E27FC236}">
                <a16:creationId xmlns:a16="http://schemas.microsoft.com/office/drawing/2014/main" id="{4BA006F1-A48D-4A93-B948-4693BF5C3350}"/>
              </a:ext>
            </a:extLst>
          </p:cNvPr>
          <p:cNvSpPr/>
          <p:nvPr/>
        </p:nvSpPr>
        <p:spPr>
          <a:xfrm>
            <a:off x="3672045" y="2016564"/>
            <a:ext cx="4847908" cy="421841"/>
          </a:xfrm>
          <a:prstGeom prst="wedgeRectCallout">
            <a:avLst>
              <a:gd name="adj1" fmla="val -69100"/>
              <a:gd name="adj2" fmla="val -59192"/>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We have a </a:t>
            </a:r>
            <a:r>
              <a:rPr lang="en-GB" b="1" dirty="0">
                <a:latin typeface="Source Code Pro" panose="020B0509030403020204" pitchFamily="49" charset="0"/>
              </a:rPr>
              <a:t>computational problem:</a:t>
            </a:r>
            <a:endParaRPr lang="en-GB" dirty="0">
              <a:latin typeface="Source Code Pro" panose="020B0509030403020204" pitchFamily="49" charset="0"/>
            </a:endParaRPr>
          </a:p>
        </p:txBody>
      </p:sp>
      <p:sp>
        <p:nvSpPr>
          <p:cNvPr id="7" name="TextBox 6">
            <a:extLst>
              <a:ext uri="{FF2B5EF4-FFF2-40B4-BE49-F238E27FC236}">
                <a16:creationId xmlns:a16="http://schemas.microsoft.com/office/drawing/2014/main" id="{F4AF334D-64F1-40B4-BE52-933A9451532E}"/>
              </a:ext>
            </a:extLst>
          </p:cNvPr>
          <p:cNvSpPr txBox="1"/>
          <p:nvPr/>
        </p:nvSpPr>
        <p:spPr>
          <a:xfrm>
            <a:off x="1107440" y="2776776"/>
            <a:ext cx="10271759" cy="2308324"/>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r>
              <a:rPr lang="en-GB" sz="2400" b="1" u="sng" dirty="0">
                <a:latin typeface="Source Code Pro" panose="020B0509030403020204" pitchFamily="49" charset="0"/>
              </a:rPr>
              <a:t>Best Alignment Problem</a:t>
            </a:r>
          </a:p>
          <a:p>
            <a:r>
              <a:rPr lang="en-GB" sz="2400" dirty="0">
                <a:latin typeface="Source Code Pro" panose="020B0509030403020204" pitchFamily="49" charset="0"/>
              </a:rPr>
              <a:t>Find the alignment that reduces the hamming distance (or some arbitrary parameter) between two strings to a minimum.</a:t>
            </a:r>
          </a:p>
          <a:p>
            <a:r>
              <a:rPr lang="en-GB" sz="2400" b="1" dirty="0">
                <a:latin typeface="Source Code Pro" panose="020B0509030403020204" pitchFamily="49" charset="0"/>
              </a:rPr>
              <a:t>Input:</a:t>
            </a:r>
            <a:r>
              <a:rPr lang="en-GB" sz="2400" dirty="0">
                <a:latin typeface="Source Code Pro" panose="020B0509030403020204" pitchFamily="49" charset="0"/>
              </a:rPr>
              <a:t> two strings</a:t>
            </a:r>
          </a:p>
          <a:p>
            <a:r>
              <a:rPr lang="en-GB" sz="2400" b="1" dirty="0">
                <a:latin typeface="Source Code Pro" panose="020B0509030403020204" pitchFamily="49" charset="0"/>
              </a:rPr>
              <a:t>Output:</a:t>
            </a:r>
            <a:r>
              <a:rPr lang="en-GB" sz="2400" dirty="0">
                <a:latin typeface="Source Code Pro" panose="020B0509030403020204" pitchFamily="49" charset="0"/>
              </a:rPr>
              <a:t> The best alignment of the two strings.</a:t>
            </a:r>
          </a:p>
        </p:txBody>
      </p:sp>
      <p:sp>
        <p:nvSpPr>
          <p:cNvPr id="8" name="Speech Bubble: Rectangle 7">
            <a:extLst>
              <a:ext uri="{FF2B5EF4-FFF2-40B4-BE49-F238E27FC236}">
                <a16:creationId xmlns:a16="http://schemas.microsoft.com/office/drawing/2014/main" id="{C2BC79E7-286D-406F-8BA0-2467D8200A14}"/>
              </a:ext>
            </a:extLst>
          </p:cNvPr>
          <p:cNvSpPr/>
          <p:nvPr/>
        </p:nvSpPr>
        <p:spPr>
          <a:xfrm>
            <a:off x="3672046" y="5176324"/>
            <a:ext cx="4847908" cy="876686"/>
          </a:xfrm>
          <a:prstGeom prst="wedgeRectCallout">
            <a:avLst>
              <a:gd name="adj1" fmla="val 64399"/>
              <a:gd name="adj2" fmla="val -27352"/>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Computational problems are defined in this way.</a:t>
            </a:r>
          </a:p>
        </p:txBody>
      </p:sp>
    </p:spTree>
    <p:extLst>
      <p:ext uri="{BB962C8B-B14F-4D97-AF65-F5344CB8AC3E}">
        <p14:creationId xmlns:p14="http://schemas.microsoft.com/office/powerpoint/2010/main" val="1303856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5C08B0-917F-40B6-B501-4F697FE619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5" y="0"/>
            <a:ext cx="3017525" cy="3017525"/>
          </a:xfrm>
          <a:prstGeom prst="rect">
            <a:avLst/>
          </a:prstGeom>
        </p:spPr>
      </p:pic>
      <p:sp>
        <p:nvSpPr>
          <p:cNvPr id="4" name="Speech Bubble: Rectangle 3">
            <a:extLst>
              <a:ext uri="{FF2B5EF4-FFF2-40B4-BE49-F238E27FC236}">
                <a16:creationId xmlns:a16="http://schemas.microsoft.com/office/drawing/2014/main" id="{04C03138-EA5C-4F08-BE4F-9365A0DFEA1B}"/>
              </a:ext>
            </a:extLst>
          </p:cNvPr>
          <p:cNvSpPr/>
          <p:nvPr/>
        </p:nvSpPr>
        <p:spPr>
          <a:xfrm>
            <a:off x="3031966" y="258696"/>
            <a:ext cx="7605554" cy="3500504"/>
          </a:xfrm>
          <a:prstGeom prst="wedgeRectCallout">
            <a:avLst>
              <a:gd name="adj1" fmla="val -62561"/>
              <a:gd name="adj2" fmla="val -30162"/>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To be honest, I have no idea even how to begin. Do we just calculate the Hamming Distance of all possible alignments and take the lowest score?</a:t>
            </a:r>
          </a:p>
          <a:p>
            <a:endParaRPr lang="en-GB" dirty="0">
              <a:latin typeface="Source Code Pro" panose="020B0509030403020204" pitchFamily="49" charset="0"/>
            </a:endParaRPr>
          </a:p>
          <a:p>
            <a:r>
              <a:rPr lang="en-GB" dirty="0">
                <a:latin typeface="Source Code Pro" panose="020B0509030403020204" pitchFamily="49" charset="0"/>
              </a:rPr>
              <a:t>For a few bases this might work, but for millions of reads to be aligned on a billion-base long genome, this would take an enormous amount of time!</a:t>
            </a:r>
          </a:p>
          <a:p>
            <a:endParaRPr lang="en-GB" dirty="0">
              <a:latin typeface="Source Code Pro" panose="020B0509030403020204" pitchFamily="49" charset="0"/>
            </a:endParaRPr>
          </a:p>
          <a:p>
            <a:r>
              <a:rPr lang="en-GB" dirty="0">
                <a:latin typeface="Source Code Pro" panose="020B0509030403020204" pitchFamily="49" charset="0"/>
              </a:rPr>
              <a:t>Consider also that we have many copies of the genome to align, so we also have to take into account overlapping!</a:t>
            </a:r>
          </a:p>
        </p:txBody>
      </p:sp>
      <p:pic>
        <p:nvPicPr>
          <p:cNvPr id="6" name="Picture 5">
            <a:extLst>
              <a:ext uri="{FF2B5EF4-FFF2-40B4-BE49-F238E27FC236}">
                <a16:creationId xmlns:a16="http://schemas.microsoft.com/office/drawing/2014/main" id="{C6901B99-9E61-4EDF-95BA-5D63144DE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0315" y="4124955"/>
            <a:ext cx="2733045" cy="2733045"/>
          </a:xfrm>
          <a:prstGeom prst="rect">
            <a:avLst/>
          </a:prstGeom>
        </p:spPr>
      </p:pic>
      <p:sp>
        <p:nvSpPr>
          <p:cNvPr id="7" name="Speech Bubble: Rectangle 6">
            <a:extLst>
              <a:ext uri="{FF2B5EF4-FFF2-40B4-BE49-F238E27FC236}">
                <a16:creationId xmlns:a16="http://schemas.microsoft.com/office/drawing/2014/main" id="{C75612ED-2E3C-4E39-8BF9-7B5450D06637}"/>
              </a:ext>
            </a:extLst>
          </p:cNvPr>
          <p:cNvSpPr/>
          <p:nvPr/>
        </p:nvSpPr>
        <p:spPr>
          <a:xfrm>
            <a:off x="3362960" y="4714240"/>
            <a:ext cx="6400800" cy="853440"/>
          </a:xfrm>
          <a:prstGeom prst="wedgeRectCallout">
            <a:avLst>
              <a:gd name="adj1" fmla="val 65058"/>
              <a:gd name="adj2" fmla="val 5833"/>
            </a:avLst>
          </a:prstGeom>
        </p:spPr>
        <p:style>
          <a:lnRef idx="0">
            <a:schemeClr val="dk1"/>
          </a:lnRef>
          <a:fillRef idx="3">
            <a:schemeClr val="dk1"/>
          </a:fillRef>
          <a:effectRef idx="3">
            <a:schemeClr val="dk1"/>
          </a:effectRef>
          <a:fontRef idx="minor">
            <a:schemeClr val="lt1"/>
          </a:fontRef>
        </p:style>
        <p:txBody>
          <a:bodyPr rtlCol="0" anchor="ctr"/>
          <a:lstStyle/>
          <a:p>
            <a:r>
              <a:rPr lang="en-GB" dirty="0">
                <a:latin typeface="Source Code Pro" panose="020B0509030403020204" pitchFamily="49" charset="0"/>
              </a:rPr>
              <a:t>This is too much! I’ll go take a walk. . .</a:t>
            </a:r>
          </a:p>
        </p:txBody>
      </p:sp>
    </p:spTree>
    <p:extLst>
      <p:ext uri="{BB962C8B-B14F-4D97-AF65-F5344CB8AC3E}">
        <p14:creationId xmlns:p14="http://schemas.microsoft.com/office/powerpoint/2010/main" val="40382885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emplate>Circuit</Template>
  <TotalTime>241</TotalTime>
  <Words>2798</Words>
  <Application>Microsoft Office PowerPoint</Application>
  <PresentationFormat>Widescreen</PresentationFormat>
  <Paragraphs>166</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Source Code Pro</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Visentin</dc:creator>
  <cp:lastModifiedBy>Luca Visentin</cp:lastModifiedBy>
  <cp:revision>31</cp:revision>
  <dcterms:created xsi:type="dcterms:W3CDTF">2019-03-27T21:03:26Z</dcterms:created>
  <dcterms:modified xsi:type="dcterms:W3CDTF">2019-05-21T13:30:59Z</dcterms:modified>
</cp:coreProperties>
</file>